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05" r:id="rId5"/>
    <p:sldId id="296" r:id="rId6"/>
    <p:sldId id="306" r:id="rId7"/>
    <p:sldId id="259" r:id="rId8"/>
    <p:sldId id="310" r:id="rId9"/>
    <p:sldId id="313" r:id="rId10"/>
    <p:sldId id="317" r:id="rId11"/>
    <p:sldId id="316" r:id="rId12"/>
    <p:sldId id="314" r:id="rId13"/>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879" autoAdjust="0"/>
  </p:normalViewPr>
  <p:slideViewPr>
    <p:cSldViewPr snapToGrid="0">
      <p:cViewPr varScale="1">
        <p:scale>
          <a:sx n="62" d="100"/>
          <a:sy n="62" d="100"/>
        </p:scale>
        <p:origin x="828"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97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56DEE75-1C2C-4229-8F86-F6492EF108BE}" type="datetime1">
              <a:rPr lang="ja-JP" altLang="en-US" smtClean="0">
                <a:latin typeface="Meiryo UI" panose="020B0604030504040204" pitchFamily="50" charset="-128"/>
                <a:ea typeface="Meiryo UI" panose="020B0604030504040204" pitchFamily="50" charset="-128"/>
              </a:rPr>
              <a:t>2024/8/29</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69B77-94AB-0344-9EBF-9DB9EE8D3ABC}"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D23A65E2-EA2B-47EE-BF7D-D54C689092BB}" type="datetime1">
              <a:rPr lang="ja-JP" altLang="en-US" noProof="0" smtClean="0"/>
              <a:t>2024/8/29</a:t>
            </a:fld>
            <a:endParaRPr lang="ja-JP" altLang="en-US" noProof="0">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0775476F-A808-1F46-A368-07984F6DA22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1</a:t>
            </a:fld>
            <a:endParaRPr lang="ja-JP" altLang="en-US"/>
          </a:p>
        </p:txBody>
      </p:sp>
    </p:spTree>
    <p:extLst>
      <p:ext uri="{BB962C8B-B14F-4D97-AF65-F5344CB8AC3E}">
        <p14:creationId xmlns:p14="http://schemas.microsoft.com/office/powerpoint/2010/main" val="121202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0775476F-A808-1F46-A368-07984F6DA22E}" type="slidenum">
              <a:rPr lang="en-US" altLang="ja-JP" smtClean="0"/>
              <a:t>2</a:t>
            </a:fld>
            <a:endParaRPr lang="ja-JP" altLang="en-US"/>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3</a:t>
            </a:fld>
            <a:endParaRPr lang="ja-JP" altLang="en-US"/>
          </a:p>
        </p:txBody>
      </p:sp>
    </p:spTree>
    <p:extLst>
      <p:ext uri="{BB962C8B-B14F-4D97-AF65-F5344CB8AC3E}">
        <p14:creationId xmlns:p14="http://schemas.microsoft.com/office/powerpoint/2010/main" val="24979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0775476F-A808-1F46-A368-07984F6DA22E}" type="slidenum">
              <a:rPr lang="en-US" altLang="ja-JP" smtClean="0"/>
              <a:t>4</a:t>
            </a:fld>
            <a:endParaRPr lang="ja-JP" altLang="en-US"/>
          </a:p>
        </p:txBody>
      </p:sp>
    </p:spTree>
    <p:extLst>
      <p:ext uri="{BB962C8B-B14F-4D97-AF65-F5344CB8AC3E}">
        <p14:creationId xmlns:p14="http://schemas.microsoft.com/office/powerpoint/2010/main" val="124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5</a:t>
            </a:fld>
            <a:endParaRPr lang="ja-JP" altLang="en-US"/>
          </a:p>
        </p:txBody>
      </p:sp>
    </p:spTree>
    <p:extLst>
      <p:ext uri="{BB962C8B-B14F-4D97-AF65-F5344CB8AC3E}">
        <p14:creationId xmlns:p14="http://schemas.microsoft.com/office/powerpoint/2010/main" val="36903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6</a:t>
            </a:fld>
            <a:endParaRPr lang="ja-JP" altLang="en-US"/>
          </a:p>
        </p:txBody>
      </p:sp>
    </p:spTree>
    <p:extLst>
      <p:ext uri="{BB962C8B-B14F-4D97-AF65-F5344CB8AC3E}">
        <p14:creationId xmlns:p14="http://schemas.microsoft.com/office/powerpoint/2010/main" val="54866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7</a:t>
            </a:fld>
            <a:endParaRPr lang="ja-JP" altLang="en-US"/>
          </a:p>
        </p:txBody>
      </p:sp>
    </p:spTree>
    <p:extLst>
      <p:ext uri="{BB962C8B-B14F-4D97-AF65-F5344CB8AC3E}">
        <p14:creationId xmlns:p14="http://schemas.microsoft.com/office/powerpoint/2010/main" val="187703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0775476F-A808-1F46-A368-07984F6DA22E}" type="slidenum">
              <a:rPr lang="en-US" altLang="ja-JP" smtClean="0"/>
              <a:t>8</a:t>
            </a:fld>
            <a:endParaRPr lang="ja-JP" altLang="en-US"/>
          </a:p>
        </p:txBody>
      </p:sp>
    </p:spTree>
    <p:extLst>
      <p:ext uri="{BB962C8B-B14F-4D97-AF65-F5344CB8AC3E}">
        <p14:creationId xmlns:p14="http://schemas.microsoft.com/office/powerpoint/2010/main" val="214047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9</a:t>
            </a:fld>
            <a:endParaRPr lang="ja-JP" altLang="en-US"/>
          </a:p>
        </p:txBody>
      </p:sp>
    </p:spTree>
    <p:extLst>
      <p:ext uri="{BB962C8B-B14F-4D97-AF65-F5344CB8AC3E}">
        <p14:creationId xmlns:p14="http://schemas.microsoft.com/office/powerpoint/2010/main" val="3528171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tx2"/>
        </a:solidFill>
        <a:effectLst/>
      </p:bgPr>
    </p:bg>
    <p:spTree>
      <p:nvGrpSpPr>
        <p:cNvPr id="1" name=""/>
        <p:cNvGrpSpPr/>
        <p:nvPr/>
      </p:nvGrpSpPr>
      <p:grpSpPr>
        <a:xfrm>
          <a:off x="0" y="0"/>
          <a:ext cx="0" cy="0"/>
          <a:chOff x="0" y="0"/>
          <a:chExt cx="0" cy="0"/>
        </a:xfrm>
      </p:grpSpPr>
      <p:pic>
        <p:nvPicPr>
          <p:cNvPr id="5" name="画像 4" descr="テキスト、植物を含む画像&#10;&#10;説明の自動生成">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円/楕円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9" name="直線​​コネクタ(S)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画像 10" descr="テキストを含む画像&#10;&#10;説明の自動生成">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円/楕円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陶器、磁器を含む画像&#10;&#10;説明の自動生成">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画像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タイトル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sz="46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sz="2400" baseline="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タイトルとコンテンツ">
    <p:bg>
      <p:bgPr>
        <a:solidFill>
          <a:schemeClr val="tx2"/>
        </a:solidFill>
        <a:effectLst/>
      </p:bgPr>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9" name="画像 8" descr="布を含む画像&#10;&#10;説明の自動生成">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長方形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花、植物を含む画像&#10;&#10;説明の自動生成">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4" name="フッター プレースホルダー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15" name="スライド番号プレースホルダー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カスタム レイアウト">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タイトル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フッター プレースホルダー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12" name="コンテンツ プレースホルダー 11">
            <a:extLst>
              <a:ext uri="{FF2B5EF4-FFF2-40B4-BE49-F238E27FC236}">
                <a16:creationId xmlns:a16="http://schemas.microsoft.com/office/drawing/2014/main" id="{C6963F99-41C3-5ED4-AAD8-B904145CC7EA}"/>
              </a:ext>
            </a:extLst>
          </p:cNvPr>
          <p:cNvSpPr>
            <a:spLocks noGrp="1"/>
          </p:cNvSpPr>
          <p:nvPr>
            <p:ph sz="quarter" idx="12" hasCustomPrompt="1"/>
          </p:nvPr>
        </p:nvSpPr>
        <p:spPr>
          <a:xfrm>
            <a:off x="975360" y="2615184"/>
            <a:ext cx="10241280" cy="3319272"/>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6" name="長方形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36" name="画像 35" descr="木のクローズ アップ&#10;&#10;中程度の精度で自動的に生成される説明">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29" name="テキスト プレースホルダー 2">
            <a:extLst>
              <a:ext uri="{FF2B5EF4-FFF2-40B4-BE49-F238E27FC236}">
                <a16:creationId xmlns:a16="http://schemas.microsoft.com/office/drawing/2014/main" id="{DEF26CDF-94D4-BA22-7D14-8D3289040C90}"/>
              </a:ext>
            </a:extLst>
          </p:cNvPr>
          <p:cNvSpPr>
            <a:spLocks noGrp="1"/>
          </p:cNvSpPr>
          <p:nvPr>
            <p:ph type="body" idx="1" hasCustomPrompt="1"/>
          </p:nvPr>
        </p:nvSpPr>
        <p:spPr>
          <a:xfrm>
            <a:off x="6291072" y="2322576"/>
            <a:ext cx="5065776" cy="448056"/>
          </a:xfrm>
        </p:spPr>
        <p:txBody>
          <a:bodyPr rtlCol="0" anchor="b">
            <a:normAutofit/>
          </a:bodyPr>
          <a:lstStyle>
            <a:lvl1pPr marL="0" indent="0">
              <a:buFont typeface="Arial" panose="020B0604020202020204" pitchFamily="34" charse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30" name="コンテンツ プレースホルダー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sz="1600" baseline="0">
                <a:latin typeface="Meiryo UI" panose="020B0604030504040204" pitchFamily="50" charset="-128"/>
                <a:ea typeface="Meiryo UI" panose="020B0604030504040204" pitchFamily="50" charset="-128"/>
              </a:defRPr>
            </a:lvl1pPr>
            <a:lvl2pPr marL="685800" indent="-228600">
              <a:buClr>
                <a:srgbClr val="73292A"/>
              </a:buClr>
              <a:buFont typeface="Arial" panose="020B0604020202020204" pitchFamily="34" charset="0"/>
              <a:buChar char="•"/>
              <a:defRPr sz="1400" baseline="0">
                <a:latin typeface="Meiryo UI" panose="020B0604030504040204" pitchFamily="50" charset="-128"/>
                <a:ea typeface="Meiryo UI" panose="020B0604030504040204" pitchFamily="50" charset="-128"/>
              </a:defRPr>
            </a:lvl2pPr>
            <a:lvl3pPr marL="1143000" indent="-228600">
              <a:buClr>
                <a:srgbClr val="73292A"/>
              </a:buClr>
              <a:buFont typeface="Arial" panose="020B0604020202020204" pitchFamily="34" charset="0"/>
              <a:buChar char="•"/>
              <a:defRPr sz="1200" baseline="0">
                <a:latin typeface="Meiryo UI" panose="020B0604030504040204" pitchFamily="50" charset="-128"/>
                <a:ea typeface="Meiryo UI" panose="020B0604030504040204" pitchFamily="50" charset="-128"/>
              </a:defRPr>
            </a:lvl3pPr>
            <a:lvl4pPr marL="16002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4pPr>
            <a:lvl5pPr marL="20574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31" name="テキスト プレースホルダー 4">
            <a:extLst>
              <a:ext uri="{FF2B5EF4-FFF2-40B4-BE49-F238E27FC236}">
                <a16:creationId xmlns:a16="http://schemas.microsoft.com/office/drawing/2014/main" id="{DEAB8B47-DF86-7C9F-F027-2D4D22B2EA50}"/>
              </a:ext>
            </a:extLst>
          </p:cNvPr>
          <p:cNvSpPr>
            <a:spLocks noGrp="1"/>
          </p:cNvSpPr>
          <p:nvPr>
            <p:ph type="body" sz="quarter" idx="3" hasCustomPrompt="1"/>
          </p:nvPr>
        </p:nvSpPr>
        <p:spPr>
          <a:xfrm>
            <a:off x="6289612" y="4361688"/>
            <a:ext cx="5065776" cy="448056"/>
          </a:xfrm>
        </p:spPr>
        <p:txBody>
          <a:bodyPr rtlCol="0" anchor="b">
            <a:normAutofit/>
          </a:bodyPr>
          <a:lstStyle>
            <a:lvl1pPr marL="0" indent="0">
              <a:buFont typeface="Arial" panose="020B0604020202020204" pitchFamily="34" charse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32" name="コンテンツ プレースホルダー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pic>
        <p:nvPicPr>
          <p:cNvPr id="38" name="画像 37" descr="花の集まり&#10;&#10;低い信頼度で自動的に生成される説明">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テキスト プレースホルダー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sz="30000" baseline="0">
                <a:solidFill>
                  <a:schemeClr val="bg1"/>
                </a:solidFill>
                <a:latin typeface="Meiryo UI" panose="020B0604030504040204" pitchFamily="50" charset="-128"/>
                <a:ea typeface="Meiryo UI" panose="020B0604030504040204" pitchFamily="50" charset="-128"/>
              </a:defRPr>
            </a:lvl1pPr>
          </a:lstStyle>
          <a:p>
            <a:pPr lvl="0" rtl="0"/>
            <a:r>
              <a:rPr lang="en-US" altLang="ja-JP" noProof="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比較">
    <p:bg>
      <p:bgPr>
        <a:solidFill>
          <a:schemeClr val="tx2"/>
        </a:solidFill>
        <a:effectLst/>
      </p:bgPr>
    </p:bg>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12" name="直線​​コネクタ(S)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画像 13" descr="軟体動物、昆虫を含む画像&#10;&#10;説明の自動生成">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124712"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a:extLst>
              <a:ext uri="{FF2B5EF4-FFF2-40B4-BE49-F238E27FC236}">
                <a16:creationId xmlns:a16="http://schemas.microsoft.com/office/drawing/2014/main" id="{C752CCA9-53A3-4DA5-AD45-C2A2C12A3A6A}"/>
              </a:ext>
            </a:extLst>
          </p:cNvPr>
          <p:cNvSpPr>
            <a:spLocks noGrp="1"/>
          </p:cNvSpPr>
          <p:nvPr>
            <p:ph sz="half" idx="2" hasCustomPrompt="1"/>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sz="1600" baseline="0">
                <a:latin typeface="Meiryo UI" panose="020B0604030504040204" pitchFamily="50" charset="-128"/>
                <a:ea typeface="Meiryo UI" panose="020B0604030504040204" pitchFamily="50" charset="-128"/>
              </a:defRPr>
            </a:lvl1pPr>
            <a:lvl2pPr marL="685800" indent="-228600">
              <a:buClr>
                <a:srgbClr val="73292A"/>
              </a:buClr>
              <a:buFont typeface="Arial" panose="020B0604020202020204" pitchFamily="34" charset="0"/>
              <a:buChar char="•"/>
              <a:defRPr sz="1400" baseline="0">
                <a:latin typeface="Meiryo UI" panose="020B0604030504040204" pitchFamily="50" charset="-128"/>
                <a:ea typeface="Meiryo UI" panose="020B0604030504040204" pitchFamily="50" charset="-128"/>
              </a:defRPr>
            </a:lvl2pPr>
            <a:lvl3pPr marL="1143000" indent="-228600">
              <a:buClr>
                <a:srgbClr val="73292A"/>
              </a:buClr>
              <a:buFont typeface="Arial" panose="020B0604020202020204" pitchFamily="34" charset="0"/>
              <a:buChar char="•"/>
              <a:defRPr sz="1200" baseline="0">
                <a:latin typeface="Meiryo UI" panose="020B0604030504040204" pitchFamily="50" charset="-128"/>
                <a:ea typeface="Meiryo UI" panose="020B0604030504040204" pitchFamily="50" charset="-128"/>
              </a:defRPr>
            </a:lvl3pPr>
            <a:lvl4pPr marL="16002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4pPr>
            <a:lvl5pPr marL="20574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テキスト プレースホルダー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498848" y="2629116"/>
            <a:ext cx="3200400" cy="3320861"/>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15" name="テキスト プレースホルダー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16" name="コンテンツ プレースホルダー 5">
            <a:extLst>
              <a:ext uri="{FF2B5EF4-FFF2-40B4-BE49-F238E27FC236}">
                <a16:creationId xmlns:a16="http://schemas.microsoft.com/office/drawing/2014/main" id="{4AAE69C6-BB37-BC70-8424-BC928D19C91A}"/>
              </a:ext>
            </a:extLst>
          </p:cNvPr>
          <p:cNvSpPr>
            <a:spLocks noGrp="1"/>
          </p:cNvSpPr>
          <p:nvPr>
            <p:ph sz="quarter" idx="14" hasCustomPrompt="1"/>
          </p:nvPr>
        </p:nvSpPr>
        <p:spPr>
          <a:xfrm>
            <a:off x="7909560" y="2629116"/>
            <a:ext cx="3200400" cy="3320861"/>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カスタム レイアウト">
    <p:spTree>
      <p:nvGrpSpPr>
        <p:cNvPr id="1" name=""/>
        <p:cNvGrpSpPr/>
        <p:nvPr/>
      </p:nvGrpSpPr>
      <p:grpSpPr>
        <a:xfrm>
          <a:off x="0" y="0"/>
          <a:ext cx="0" cy="0"/>
          <a:chOff x="0" y="0"/>
          <a:chExt cx="0" cy="0"/>
        </a:xfrm>
      </p:grpSpPr>
      <p:pic>
        <p:nvPicPr>
          <p:cNvPr id="6" name="画像 5" descr="布を含む画像&#10;&#10;説明の自動生成">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長方形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8" name="画像 7" descr="花、植物を含む画像&#10;&#10;説明の自動生成">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画像 9" descr="花のクローズ アップ&#10;&#10;低い信頼度で自動的に生成される説明">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画像 11" descr="花のクローズ アップ&#10;&#10;低い信頼度で自動的に生成される説明">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長方形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9" name="コンテンツ プレースホルダー 2">
            <a:extLst>
              <a:ext uri="{FF2B5EF4-FFF2-40B4-BE49-F238E27FC236}">
                <a16:creationId xmlns:a16="http://schemas.microsoft.com/office/drawing/2014/main" id="{545D3FB1-678F-0A9A-CCB6-435CE57DA0F6}"/>
              </a:ext>
            </a:extLst>
          </p:cNvPr>
          <p:cNvSpPr>
            <a:spLocks noGrp="1"/>
          </p:cNvSpPr>
          <p:nvPr>
            <p:ph idx="1" hasCustomPrompt="1"/>
          </p:nvPr>
        </p:nvSpPr>
        <p:spPr>
          <a:xfrm>
            <a:off x="8211312" y="2011680"/>
            <a:ext cx="2999232" cy="2843784"/>
          </a:xfrm>
        </p:spPr>
        <p:txBody>
          <a:bodyPr rtlCol="0" anchor="ctr">
            <a:normAutofit/>
          </a:bodyPr>
          <a:lstStyle>
            <a:lvl1pPr marL="0" indent="0" algn="l">
              <a:lnSpc>
                <a:spcPct val="150000"/>
              </a:lnSpc>
              <a:buNone/>
              <a:defRPr sz="2400" baseline="0">
                <a:latin typeface="Meiryo UI" panose="020B0604030504040204" pitchFamily="50" charset="-128"/>
                <a:ea typeface="Meiryo UI" panose="020B0604030504040204" pitchFamily="50" charset="-128"/>
                <a:cs typeface="Gill Sans Nova Light" panose="020F0302020204030204" pitchFamily="34" charset="0"/>
              </a:defRPr>
            </a:lvl1pPr>
            <a:lvl2pPr algn="l">
              <a:lnSpc>
                <a:spcPct val="150000"/>
              </a:lnSpc>
              <a:defRPr sz="2000" baseline="0">
                <a:latin typeface="Meiryo UI" panose="020B0604030504040204" pitchFamily="50" charset="-128"/>
                <a:ea typeface="Meiryo UI" panose="020B0604030504040204" pitchFamily="50" charset="-128"/>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ja-JP" altLang="en-US" noProof="0"/>
              <a:t>クリックしてマスター テキストのスタイルを編集</a:t>
            </a:r>
          </a:p>
          <a:p>
            <a:pPr lvl="1" rtl="0"/>
            <a:endParaRPr lang="ja-JP" altLang="en-US" noProof="0"/>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0" name="長方形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軟体動物、昆虫を含む画像&#10;&#10;説明の自動生成">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タイトル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8" name="スライド番号プレースホルダー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長方形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7" name="画像 6" descr="軟体動物、昆虫を含む画像&#10;&#10;説明の自動生成">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タイトル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 name="フッター プレースホルダー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5" name="スライド番号プレースホルダー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lvl1pPr>
              <a:defRPr baseline="0">
                <a:latin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lvl1pPr>
              <a:defRPr baseline="0">
                <a:latin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4C3F06A0-63CE-4272-B90E-4F20296BFBEB}"/>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テキスト プレースホルダー 3">
            <a:extLst>
              <a:ext uri="{FF2B5EF4-FFF2-40B4-BE49-F238E27FC236}">
                <a16:creationId xmlns:a16="http://schemas.microsoft.com/office/drawing/2014/main" id="{08467220-06E3-427A-B4D3-9B0030E09DB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クリックしてマスター テキストのスタイルを編集</a:t>
            </a:r>
          </a:p>
        </p:txBody>
      </p:sp>
      <p:sp>
        <p:nvSpPr>
          <p:cNvPr id="6" name="フッター プレースホルダー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p>
            <a:pPr rtl="0"/>
            <a:r>
              <a:rPr lang="ja-JP" altLang="en-US" noProof="0"/>
              <a:t>プレゼンテーションのタイトル</a:t>
            </a:r>
          </a:p>
        </p:txBody>
      </p:sp>
      <p:sp>
        <p:nvSpPr>
          <p:cNvPr id="7" name="スライド番号プレースホルダー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p>
            <a:pPr rtl="0"/>
            <a:fld id="{294A09A9-5501-47C1-A89A-A340965A2BE2}" type="slidenum">
              <a:rPr lang="en-US" altLang="ja-JP" noProof="0" smtClean="0"/>
              <a:t>‹#›</a:t>
            </a:fld>
            <a:endParaRPr lang="ja-JP" altLang="en-US"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p>
        </p:txBody>
      </p:sp>
      <p:sp>
        <p:nvSpPr>
          <p:cNvPr id="4" name="テキスト プレースホルダー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6" name="フッター プレースホルダー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p>
            <a:pPr rtl="0"/>
            <a:r>
              <a:rPr lang="ja-JP" altLang="en-US" noProof="0"/>
              <a:t>プレゼンテーションのタイトル</a:t>
            </a:r>
          </a:p>
        </p:txBody>
      </p:sp>
      <p:sp>
        <p:nvSpPr>
          <p:cNvPr id="7" name="スライド番号プレースホルダー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p>
            <a:pPr rtl="0"/>
            <a:fld id="{294A09A9-5501-47C1-A89A-A340965A2BE2}" type="slidenum">
              <a:rPr lang="en-US" altLang="ja-JP" noProof="0" smtClean="0"/>
              <a:t>‹#›</a:t>
            </a:fld>
            <a:endParaRPr lang="ja-JP" altLang="en-US"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1" name=""/>
        <p:cNvGrpSpPr/>
        <p:nvPr/>
      </p:nvGrpSpPr>
      <p:grpSpPr>
        <a:xfrm>
          <a:off x="0" y="0"/>
          <a:ext cx="0" cy="0"/>
          <a:chOff x="0" y="0"/>
          <a:chExt cx="0" cy="0"/>
        </a:xfrm>
      </p:grpSpPr>
      <p:pic>
        <p:nvPicPr>
          <p:cNvPr id="4" name="画像 3" descr="布を含む画像&#10;&#10;説明の自動生成">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長方形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花の集まり&#10;&#10;低い信頼度で自動的に生成される説明">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32" name="コンテンツ プレースホルダー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8183880" y="2194560"/>
            <a:ext cx="3749040" cy="4306824"/>
          </a:xfrm>
        </p:spPr>
        <p:txBody>
          <a:bodyPr rtlCol="0">
            <a:normAutofit/>
          </a:bodyPr>
          <a:lstStyle>
            <a:lvl1pPr marL="0" indent="0">
              <a:lnSpc>
                <a:spcPct val="150000"/>
              </a:lnSpc>
              <a:buClr>
                <a:srgbClr val="73292A"/>
              </a:buClr>
              <a:buNone/>
              <a:defRPr sz="2400" baseline="0">
                <a:latin typeface="Meiryo UI" panose="020B0604030504040204" pitchFamily="50" charset="-128"/>
                <a:ea typeface="Meiryo UI" panose="020B0604030504040204" pitchFamily="50" charset="-128"/>
              </a:defRPr>
            </a:lvl1pPr>
            <a:lvl2pPr marL="228600">
              <a:buClr>
                <a:srgbClr val="73292A"/>
              </a:buClr>
              <a:defRPr sz="2000" baseline="0">
                <a:latin typeface="Meiryo UI" panose="020B0604030504040204" pitchFamily="50" charset="-128"/>
                <a:ea typeface="Meiryo UI" panose="020B0604030504040204" pitchFamily="50" charset="-128"/>
              </a:defRPr>
            </a:lvl2pPr>
            <a:lvl3pPr marL="685800">
              <a:buClr>
                <a:srgbClr val="73292A"/>
              </a:buClr>
              <a:defRPr sz="1800" baseline="0">
                <a:latin typeface="Meiryo UI" panose="020B0604030504040204" pitchFamily="50" charset="-128"/>
                <a:ea typeface="Meiryo UI" panose="020B0604030504040204" pitchFamily="50" charset="-128"/>
              </a:defRPr>
            </a:lvl3pPr>
            <a:lvl4pPr marL="1143000">
              <a:buClr>
                <a:srgbClr val="73292A"/>
              </a:buClr>
              <a:defRPr sz="1600" baseline="0">
                <a:latin typeface="Meiryo UI" panose="020B0604030504040204" pitchFamily="50" charset="-128"/>
                <a:ea typeface="Meiryo UI" panose="020B0604030504040204" pitchFamily="50" charset="-128"/>
              </a:defRPr>
            </a:lvl4pPr>
            <a:lvl5pPr marL="1600200">
              <a:buClr>
                <a:srgbClr val="73292A"/>
              </a:buClr>
              <a:defRPr sz="1600"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pic>
        <p:nvPicPr>
          <p:cNvPr id="6" name="画像 5" descr="花、植物を含む画像&#10;&#10;説明の自動生成">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テキスト プレースホルダー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sz="30000" baseline="0">
                <a:solidFill>
                  <a:schemeClr val="bg1"/>
                </a:solidFill>
                <a:latin typeface="Meiryo UI" panose="020B0604030504040204" pitchFamily="50" charset="-128"/>
                <a:ea typeface="Meiryo UI" panose="020B0604030504040204" pitchFamily="50" charset="-128"/>
              </a:defRPr>
            </a:lvl1pPr>
          </a:lstStyle>
          <a:p>
            <a:pPr lvl="0" rtl="0"/>
            <a:r>
              <a:rPr lang="en-US" altLang="ja-JP" noProof="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bg>
      <p:bgPr>
        <a:solidFill>
          <a:schemeClr val="tx2"/>
        </a:solidFill>
        <a:effectLst/>
      </p:bgPr>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bg1"/>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軟体動物、昆虫を含む画像&#10;&#10;説明の自動生成">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画像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hasCustomPrompt="1"/>
          </p:nvPr>
        </p:nvSpPr>
        <p:spPr>
          <a:xfrm>
            <a:off x="2223516" y="2651760"/>
            <a:ext cx="7744968" cy="2697480"/>
          </a:xfrm>
        </p:spPr>
        <p:txBody>
          <a:bodyPr rtlCol="0">
            <a:normAutofit/>
          </a:bodyPr>
          <a:lstStyle>
            <a:lvl1pPr marL="0" indent="0" algn="ctr">
              <a:lnSpc>
                <a:spcPct val="100000"/>
              </a:lnSpc>
              <a:buNone/>
              <a:defRPr sz="2000" baseline="0">
                <a:latin typeface="Meiryo UI" panose="020B0604030504040204" pitchFamily="50" charset="-128"/>
                <a:ea typeface="Meiryo UI" panose="020B0604030504040204" pitchFamily="50" charset="-128"/>
                <a:cs typeface="Gill Sans Nova Light" panose="020F0302020204030204" pitchFamily="34" charset="0"/>
              </a:defRPr>
            </a:lvl1pPr>
            <a:lvl2pPr algn="ctr">
              <a:lnSpc>
                <a:spcPct val="100000"/>
              </a:lnSpc>
              <a:defRPr sz="1800" baseline="0">
                <a:latin typeface="Meiryo UI" panose="020B0604030504040204" pitchFamily="50" charset="-128"/>
                <a:ea typeface="Meiryo UI" panose="020B0604030504040204" pitchFamily="50" charset="-128"/>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ja-JP" altLang="en-US" noProof="0"/>
              <a:t>クリックしてマスター テキストのスタイルを編集</a:t>
            </a:r>
          </a:p>
          <a:p>
            <a:pPr lvl="1" rtl="0"/>
            <a:endParaRPr lang="ja-JP" altLang="en-US" noProof="0"/>
          </a:p>
        </p:txBody>
      </p:sp>
      <p:sp>
        <p:nvSpPr>
          <p:cNvPr id="14" name="フッター プレースホルダー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15" name="スライド番号プレースホルダー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solidFill>
          <a:schemeClr val="tx2"/>
        </a:solidFill>
        <a:effectLst/>
      </p:bgPr>
    </p:bg>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植物のクローズ アップ&#10;&#10;低い信頼度で自動的に生成される説明">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画像 8" descr="寝具、布を含む画像&#10;&#10;説明の自動生成">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長方形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cs typeface="Gill Sans Light" panose="020B0302020104020203" pitchFamily="34" charset="-79"/>
            </a:endParaRPr>
          </a:p>
        </p:txBody>
      </p:sp>
      <p:pic>
        <p:nvPicPr>
          <p:cNvPr id="15" name="画像 14" descr="陶器、磁器を含む画像&#10;&#10;説明の自動生成">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画像 16" descr="テキストを含む画像&#10;&#10;説明の自動生成">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タイトル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sz="44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DE34-CDB7-41F7-A95A-592B99558C69}"/>
              </a:ext>
            </a:extLst>
          </p:cNvPr>
          <p:cNvSpPr>
            <a:spLocks noGrp="1"/>
          </p:cNvSpPr>
          <p:nvPr userDrawn="1">
            <p:ph type="body" idx="1" hasCustomPrompt="1"/>
          </p:nvPr>
        </p:nvSpPr>
        <p:spPr>
          <a:xfrm>
            <a:off x="1153668" y="4700016"/>
            <a:ext cx="9884664" cy="457200"/>
          </a:xfrm>
        </p:spPr>
        <p:txBody>
          <a:bodyPr rtlCol="0" anchor="ctr"/>
          <a:lstStyle>
            <a:lvl1pPr marL="0" indent="0" algn="ctr">
              <a:buNone/>
              <a:defRPr sz="2400" baseline="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7" name="スライド番号プレースホルダー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緑)">
    <p:bg>
      <p:bgPr>
        <a:solidFill>
          <a:schemeClr val="tx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7" name="スライド番号プレースホルダー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セクション ヘッダー">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8" name="画像 7" descr="布を含む画像&#10;&#10;説明の自動生成">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長方形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6" name="画像 15" descr="花、植物を含む画像&#10;&#10;説明の自動生成">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画像 18" descr="軟体動物、昆虫を含む画像&#10;&#10;説明の自動生成">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タイトル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sz="44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1743454" y="3964517"/>
            <a:ext cx="8705089" cy="457200"/>
          </a:xfrm>
        </p:spPr>
        <p:txBody>
          <a:bodyPr rtlCol="0" anchor="ctr"/>
          <a:lstStyle>
            <a:lvl1pPr marL="0" indent="0" algn="ctr">
              <a:buNone/>
              <a:defRPr sz="2400" baseline="0">
                <a:solidFill>
                  <a:schemeClr val="accent3"/>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27" name="テキスト プレースホルダー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sz="14000" b="1" baseline="0">
                <a:solidFill>
                  <a:schemeClr val="tx2"/>
                </a:solidFill>
                <a:latin typeface="Meiryo UI" panose="020B0604030504040204" pitchFamily="50" charset="-128"/>
                <a:ea typeface="Meiryo UI" panose="020B0604030504040204" pitchFamily="50" charset="-128"/>
              </a:defRPr>
            </a:lvl1pPr>
          </a:lstStyle>
          <a:p>
            <a:pPr lvl="0" rtl="0"/>
            <a:r>
              <a:rPr lang="ja-JP" altLang="en-US" noProof="0"/>
              <a:t>”</a:t>
            </a:r>
          </a:p>
        </p:txBody>
      </p:sp>
      <p:sp>
        <p:nvSpPr>
          <p:cNvPr id="28" name="テキスト プレースホルダー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sz="14000" b="1" baseline="0">
                <a:solidFill>
                  <a:schemeClr val="tx2"/>
                </a:solidFill>
                <a:latin typeface="Meiryo UI" panose="020B0604030504040204" pitchFamily="50" charset="-128"/>
                <a:ea typeface="Meiryo UI" panose="020B0604030504040204" pitchFamily="50" charset="-128"/>
              </a:defRPr>
            </a:lvl1pPr>
          </a:lstStyle>
          <a:p>
            <a:pPr lvl="0" rtl="0"/>
            <a:r>
              <a:rPr lang="ja-JP" altLang="en-US"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タイトル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2" name="図プレースホルダー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0" name="テキスト プレースホルダー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1" name="テキスト プレースホルダー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1" name="図プレースホルダー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3" name="テキスト プレースホルダー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2" name="テキスト プレースホルダー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0" name="図プレースホルダー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5" name="テキスト プレースホルダー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4" name="テキスト プレースホルダー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9" name="図プレースホルダー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7" name="テキスト プレースホルダー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6" name="テキスト プレースホルダー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 name="フッター プレースホルダー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ユーザー設定のレイアウト">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タイトル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2" name="図プレースホルダー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0" name="テキスト プレースホルダー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106424"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1" name="テキスト プレースホルダー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106424"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6" name="図プレースホルダー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5" name="テキスト プレースホルダー 19">
            <a:extLst>
              <a:ext uri="{FF2B5EF4-FFF2-40B4-BE49-F238E27FC236}">
                <a16:creationId xmlns:a16="http://schemas.microsoft.com/office/drawing/2014/main" id="{A6866782-6675-4F37-E5D2-68CB0191C1A7}"/>
              </a:ext>
            </a:extLst>
          </p:cNvPr>
          <p:cNvSpPr>
            <a:spLocks noGrp="1"/>
          </p:cNvSpPr>
          <p:nvPr>
            <p:ph type="body" sz="quarter" idx="25" hasCustomPrompt="1"/>
          </p:nvPr>
        </p:nvSpPr>
        <p:spPr>
          <a:xfrm>
            <a:off x="1106424"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4" name="テキスト プレースホルダー 19">
            <a:extLst>
              <a:ext uri="{FF2B5EF4-FFF2-40B4-BE49-F238E27FC236}">
                <a16:creationId xmlns:a16="http://schemas.microsoft.com/office/drawing/2014/main" id="{9F53AB27-DDFA-AA5D-8253-546C9BBA9CE7}"/>
              </a:ext>
            </a:extLst>
          </p:cNvPr>
          <p:cNvSpPr>
            <a:spLocks noGrp="1"/>
          </p:cNvSpPr>
          <p:nvPr>
            <p:ph type="body" sz="quarter" idx="24" hasCustomPrompt="1"/>
          </p:nvPr>
        </p:nvSpPr>
        <p:spPr>
          <a:xfrm>
            <a:off x="1106424"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1" name="図プレースホルダー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3" name="テキスト プレースホルダー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639312"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2" name="テキスト プレースホルダー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639312"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6" name="図プレースホルダー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3" name="テキスト プレースホルダー 19">
            <a:extLst>
              <a:ext uri="{FF2B5EF4-FFF2-40B4-BE49-F238E27FC236}">
                <a16:creationId xmlns:a16="http://schemas.microsoft.com/office/drawing/2014/main" id="{70DD1941-A469-A457-B987-E0E2C300A8AE}"/>
              </a:ext>
            </a:extLst>
          </p:cNvPr>
          <p:cNvSpPr>
            <a:spLocks noGrp="1"/>
          </p:cNvSpPr>
          <p:nvPr>
            <p:ph type="body" sz="quarter" idx="31" hasCustomPrompt="1"/>
          </p:nvPr>
        </p:nvSpPr>
        <p:spPr>
          <a:xfrm>
            <a:off x="3639312"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8" name="テキスト プレースホルダー 19">
            <a:extLst>
              <a:ext uri="{FF2B5EF4-FFF2-40B4-BE49-F238E27FC236}">
                <a16:creationId xmlns:a16="http://schemas.microsoft.com/office/drawing/2014/main" id="{D6B84B7D-A7EC-6FE1-9925-F78AF0DE230F}"/>
              </a:ext>
            </a:extLst>
          </p:cNvPr>
          <p:cNvSpPr>
            <a:spLocks noGrp="1"/>
          </p:cNvSpPr>
          <p:nvPr>
            <p:ph type="body" sz="quarter" idx="30" hasCustomPrompt="1"/>
          </p:nvPr>
        </p:nvSpPr>
        <p:spPr>
          <a:xfrm>
            <a:off x="3639312"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0" name="図プレースホルダー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5" name="テキスト プレースホルダー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172200"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4" name="テキスト プレースホルダー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172200"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4" name="図プレースホルダー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7" name="テキスト プレースホルダー 19">
            <a:extLst>
              <a:ext uri="{FF2B5EF4-FFF2-40B4-BE49-F238E27FC236}">
                <a16:creationId xmlns:a16="http://schemas.microsoft.com/office/drawing/2014/main" id="{FA370BF1-09EC-DBE1-5118-8A92A0F90BC4}"/>
              </a:ext>
            </a:extLst>
          </p:cNvPr>
          <p:cNvSpPr>
            <a:spLocks noGrp="1"/>
          </p:cNvSpPr>
          <p:nvPr>
            <p:ph type="body" sz="quarter" idx="33" hasCustomPrompt="1"/>
          </p:nvPr>
        </p:nvSpPr>
        <p:spPr>
          <a:xfrm>
            <a:off x="6172200"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5" name="テキスト プレースホルダー 19">
            <a:extLst>
              <a:ext uri="{FF2B5EF4-FFF2-40B4-BE49-F238E27FC236}">
                <a16:creationId xmlns:a16="http://schemas.microsoft.com/office/drawing/2014/main" id="{5089D72C-E865-F5D3-CB1E-050AEF684453}"/>
              </a:ext>
            </a:extLst>
          </p:cNvPr>
          <p:cNvSpPr>
            <a:spLocks noGrp="1"/>
          </p:cNvSpPr>
          <p:nvPr>
            <p:ph type="body" sz="quarter" idx="32" hasCustomPrompt="1"/>
          </p:nvPr>
        </p:nvSpPr>
        <p:spPr>
          <a:xfrm>
            <a:off x="6172200"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9" name="図プレースホルダー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7" name="テキスト プレースホルダー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705088"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6" name="テキスト プレースホルダー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705088"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7" name="図プレースホルダー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2" name="テキスト プレースホルダー 19">
            <a:extLst>
              <a:ext uri="{FF2B5EF4-FFF2-40B4-BE49-F238E27FC236}">
                <a16:creationId xmlns:a16="http://schemas.microsoft.com/office/drawing/2014/main" id="{46CBECF2-D93E-3DF9-064C-CB4A3262B691}"/>
              </a:ext>
            </a:extLst>
          </p:cNvPr>
          <p:cNvSpPr>
            <a:spLocks noGrp="1"/>
          </p:cNvSpPr>
          <p:nvPr>
            <p:ph type="body" sz="quarter" idx="35" hasCustomPrompt="1"/>
          </p:nvPr>
        </p:nvSpPr>
        <p:spPr>
          <a:xfrm>
            <a:off x="8705088"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1" name="テキスト プレースホルダー 19">
            <a:extLst>
              <a:ext uri="{FF2B5EF4-FFF2-40B4-BE49-F238E27FC236}">
                <a16:creationId xmlns:a16="http://schemas.microsoft.com/office/drawing/2014/main" id="{71E06E16-A083-B853-8155-7FF97AD1DE8F}"/>
              </a:ext>
            </a:extLst>
          </p:cNvPr>
          <p:cNvSpPr>
            <a:spLocks noGrp="1"/>
          </p:cNvSpPr>
          <p:nvPr>
            <p:ph type="body" sz="quarter" idx="34" hasCustomPrompt="1"/>
          </p:nvPr>
        </p:nvSpPr>
        <p:spPr>
          <a:xfrm>
            <a:off x="8705088"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 name="フッター プレースホルダー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baseline="0">
                <a:solidFill>
                  <a:schemeClr val="tx1"/>
                </a:solidFill>
                <a:latin typeface="Meiryo UI" panose="020B0604030504040204" pitchFamily="50" charset="-128"/>
                <a:ea typeface="Meiryo UI" panose="020B0604030504040204" pitchFamily="50" charset="-128"/>
                <a:cs typeface="Gill Sans Nova Light" panose="020F0302020204030204" pitchFamily="34" charset="0"/>
              </a:defRPr>
            </a:lvl1pPr>
          </a:lstStyle>
          <a:p>
            <a:r>
              <a:rPr lang="ja-JP" altLang="en-US"/>
              <a:t>プレゼンテーションのタイトル</a:t>
            </a:r>
            <a:endParaRPr lang="ja-JP" altLang="en-US">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baseline="0">
                <a:solidFill>
                  <a:schemeClr val="tx1"/>
                </a:solidFill>
                <a:latin typeface="Meiryo UI" panose="020B0604030504040204" pitchFamily="50" charset="-128"/>
                <a:ea typeface="Meiryo UI" panose="020B0604030504040204" pitchFamily="50" charset="-128"/>
                <a:cs typeface="Gill Sans Nova Light" panose="020F0302020204030204" pitchFamily="34" charset="0"/>
              </a:defRPr>
            </a:lvl1pPr>
          </a:lstStyle>
          <a:p>
            <a:fld id="{294A09A9-5501-47C1-A89A-A340965A2BE2}"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kumimoji="1" sz="4400" kern="1200" baseline="0">
          <a:solidFill>
            <a:schemeClr val="accent3"/>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kumimoji="1" sz="2800" kern="1200" baseline="0">
          <a:solidFill>
            <a:schemeClr val="accent3"/>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kumimoji="1" sz="2400" kern="1200" baseline="0">
          <a:solidFill>
            <a:schemeClr val="accent3"/>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kumimoji="1" sz="2000" kern="1200" baseline="0">
          <a:solidFill>
            <a:schemeClr val="accent3"/>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kumimoji="1" sz="1800" kern="1200" baseline="0">
          <a:solidFill>
            <a:schemeClr val="accent3"/>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kumimoji="1" sz="1800" kern="1200" baseline="0">
          <a:solidFill>
            <a:schemeClr val="accent3"/>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24180B-35BA-C28E-820F-59C84FBDD99A}"/>
              </a:ext>
            </a:extLst>
          </p:cNvPr>
          <p:cNvSpPr>
            <a:spLocks noGrp="1"/>
          </p:cNvSpPr>
          <p:nvPr>
            <p:ph type="ctrTitle"/>
          </p:nvPr>
        </p:nvSpPr>
        <p:spPr>
          <a:xfrm>
            <a:off x="2710198" y="2528740"/>
            <a:ext cx="6771603" cy="1800520"/>
          </a:xfrm>
        </p:spPr>
        <p:txBody>
          <a:bodyPr rtlCol="0"/>
          <a:lstStyle/>
          <a:p>
            <a:pPr rtl="0"/>
            <a:r>
              <a:rPr lang="ja-JP" altLang="en-US" sz="4800" dirty="0">
                <a:latin typeface="HG創英角ｺﾞｼｯｸUB" panose="020B0909000000000000" pitchFamily="49" charset="-128"/>
                <a:ea typeface="HG創英角ｺﾞｼｯｸUB" panose="020B0909000000000000" pitchFamily="49" charset="-128"/>
              </a:rPr>
              <a:t>身体拘束等の適正の　ための指針について</a:t>
            </a: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2DF434-28DB-4621-A497-D62C41CE0419}"/>
              </a:ext>
            </a:extLst>
          </p:cNvPr>
          <p:cNvSpPr>
            <a:spLocks noGrp="1"/>
          </p:cNvSpPr>
          <p:nvPr>
            <p:ph type="title"/>
          </p:nvPr>
        </p:nvSpPr>
        <p:spPr>
          <a:xfrm>
            <a:off x="7421880" y="978408"/>
            <a:ext cx="4511040" cy="1325880"/>
          </a:xfrm>
        </p:spPr>
        <p:txBody>
          <a:bodyPr rtlCol="0">
            <a:normAutofit/>
          </a:bodyPr>
          <a:lstStyle/>
          <a:p>
            <a:pPr rtl="0"/>
            <a:r>
              <a:rPr lang="ja-JP" altLang="en-US" dirty="0">
                <a:solidFill>
                  <a:schemeClr val="accent3"/>
                </a:solidFill>
                <a:latin typeface="Baskerville Old Face" panose="02020602080505020303" pitchFamily="18" charset="77"/>
              </a:rPr>
              <a:t>身体拘束について</a:t>
            </a:r>
          </a:p>
        </p:txBody>
      </p:sp>
      <p:sp>
        <p:nvSpPr>
          <p:cNvPr id="4" name="テキスト プレースホルダー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p>
            <a:pPr rtl="0"/>
            <a:r>
              <a:rPr lang="en-US" altLang="ja-JP"/>
              <a:t>A</a:t>
            </a:r>
            <a:endParaRPr lang="ja-JP" altLang="en-US"/>
          </a:p>
        </p:txBody>
      </p:sp>
      <p:pic>
        <p:nvPicPr>
          <p:cNvPr id="10" name="画像 9" descr="花と葉のアクセント">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画像 1928" descr="花と葉のアクセント">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コンテンツ プレースホルダー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p>
            <a:pPr marL="0" indent="0" rtl="0">
              <a:lnSpc>
                <a:spcPct val="150000"/>
              </a:lnSpc>
              <a:buNone/>
            </a:pPr>
            <a:r>
              <a:rPr lang="ja-JP" altLang="en-US" sz="2400" dirty="0">
                <a:solidFill>
                  <a:schemeClr val="accent3"/>
                </a:solidFill>
                <a:latin typeface="Gill Sans Nova Light" panose="020B0302020104020203" pitchFamily="34" charset="0"/>
                <a:cs typeface="Gill Sans Light" panose="020B0302020104020203" pitchFamily="34" charset="-79"/>
              </a:rPr>
              <a:t>概要</a:t>
            </a:r>
          </a:p>
          <a:p>
            <a:pPr marL="0" indent="0" rtl="0">
              <a:lnSpc>
                <a:spcPct val="150000"/>
              </a:lnSpc>
              <a:buNone/>
            </a:pPr>
            <a:r>
              <a:rPr lang="ja-JP" altLang="en-US" dirty="0">
                <a:solidFill>
                  <a:schemeClr val="tx1"/>
                </a:solidFill>
                <a:latin typeface="Gill Sans Nova Light" panose="020B0302020104020203" pitchFamily="34" charset="0"/>
                <a:cs typeface="Gill Sans Light" panose="020B0302020104020203" pitchFamily="34" charset="-79"/>
              </a:rPr>
              <a:t>私達の意志</a:t>
            </a:r>
            <a:endParaRPr lang="ja-JP" altLang="en-US" sz="2400" dirty="0">
              <a:solidFill>
                <a:schemeClr val="tx1"/>
              </a:solidFill>
              <a:latin typeface="Gill Sans Nova Light" panose="020B0302020104020203" pitchFamily="34" charset="0"/>
              <a:cs typeface="Gill Sans Light" panose="020B0302020104020203" pitchFamily="34" charset="-79"/>
            </a:endParaRPr>
          </a:p>
          <a:p>
            <a:pPr marL="0" indent="0" rtl="0">
              <a:lnSpc>
                <a:spcPct val="150000"/>
              </a:lnSpc>
              <a:buNone/>
            </a:pPr>
            <a:r>
              <a:rPr lang="ja-JP" altLang="en-US" sz="2400" dirty="0">
                <a:solidFill>
                  <a:schemeClr val="accent3"/>
                </a:solidFill>
                <a:latin typeface="Gill Sans Nova Light" panose="020B0302020104020203" pitchFamily="34" charset="0"/>
                <a:cs typeface="Gill Sans Light" panose="020B0302020104020203" pitchFamily="34" charset="-79"/>
              </a:rPr>
              <a:t>やむを得ない場合の原則</a:t>
            </a:r>
            <a:endParaRPr lang="en-US" altLang="ja-JP" sz="2400" dirty="0">
              <a:solidFill>
                <a:schemeClr val="accent3"/>
              </a:solidFill>
              <a:latin typeface="Gill Sans Nova Light" panose="020B0302020104020203" pitchFamily="34" charset="0"/>
              <a:cs typeface="Gill Sans Light" panose="020B0302020104020203" pitchFamily="34" charset="-79"/>
            </a:endParaRPr>
          </a:p>
          <a:p>
            <a:pPr marL="0" indent="0" rtl="0">
              <a:lnSpc>
                <a:spcPct val="150000"/>
              </a:lnSpc>
              <a:buNone/>
            </a:pPr>
            <a:r>
              <a:rPr lang="ja-JP" altLang="en-US" dirty="0">
                <a:latin typeface="Gill Sans Nova Light" panose="020B0302020104020203" pitchFamily="34" charset="0"/>
                <a:cs typeface="Gill Sans Light" panose="020B0302020104020203" pitchFamily="34" charset="-79"/>
              </a:rPr>
              <a:t>留意点</a:t>
            </a:r>
            <a:r>
              <a:rPr lang="ja-JP" altLang="en-US" sz="2400" dirty="0">
                <a:solidFill>
                  <a:schemeClr val="accent3"/>
                </a:solidFill>
                <a:latin typeface="Gill Sans Nova Light" panose="020B0302020104020203" pitchFamily="34" charset="0"/>
                <a:cs typeface="Gill Sans Light" panose="020B0302020104020203" pitchFamily="34" charset="-79"/>
              </a:rPr>
              <a:t>　</a:t>
            </a:r>
            <a:endParaRPr lang="en-US" altLang="ja-JP" sz="2400" dirty="0">
              <a:solidFill>
                <a:schemeClr val="accent3"/>
              </a:solidFill>
              <a:latin typeface="Gill Sans Nova Light" panose="020B0302020104020203" pitchFamily="34" charset="0"/>
              <a:cs typeface="Gill Sans Light" panose="020B0302020104020203" pitchFamily="34" charset="-79"/>
            </a:endParaRPr>
          </a:p>
          <a:p>
            <a:pPr rtl="0"/>
            <a:endParaRPr lang="ja-JP" altLang="en-US" dirty="0">
              <a:solidFill>
                <a:schemeClr val="accent3"/>
              </a:solidFill>
              <a:latin typeface="Gill Sans Nova Light" panose="020B0302020104020203" pitchFamily="34" charset="0"/>
              <a:cs typeface="Calibri"/>
            </a:endParaRPr>
          </a:p>
        </p:txBody>
      </p:sp>
      <p:sp>
        <p:nvSpPr>
          <p:cNvPr id="5" name="フッター プレースホルダー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p>
            <a:pPr rtl="0"/>
            <a:r>
              <a:rPr lang="ja-JP" altLang="en-US"/>
              <a:t>プレゼンテーションのタイトル</a:t>
            </a:r>
          </a:p>
        </p:txBody>
      </p:sp>
      <p:sp>
        <p:nvSpPr>
          <p:cNvPr id="6" name="スライド番号プレースホルダー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p>
            <a:pPr rtl="0"/>
            <a:fld id="{294A09A9-5501-47C1-A89A-A340965A2BE2}" type="slidenum">
              <a:rPr lang="en-US" altLang="ja-JP" smtClean="0"/>
              <a:t>2</a:t>
            </a:fld>
            <a:endParaRPr lang="ja-JP" altLang="en-US"/>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rtlCol="0"/>
          <a:lstStyle/>
          <a:p>
            <a:pPr rtl="0"/>
            <a:r>
              <a:rPr lang="ja-JP" altLang="en-US" dirty="0"/>
              <a:t>概要</a:t>
            </a:r>
          </a:p>
        </p:txBody>
      </p:sp>
      <p:sp>
        <p:nvSpPr>
          <p:cNvPr id="3" name="コンテンツ プレースホルダー 2">
            <a:extLst>
              <a:ext uri="{FF2B5EF4-FFF2-40B4-BE49-F238E27FC236}">
                <a16:creationId xmlns:a16="http://schemas.microsoft.com/office/drawing/2014/main" id="{1A585715-2793-160B-269E-D9516C84D73A}"/>
              </a:ext>
            </a:extLst>
          </p:cNvPr>
          <p:cNvSpPr>
            <a:spLocks noGrp="1"/>
          </p:cNvSpPr>
          <p:nvPr>
            <p:ph idx="1"/>
          </p:nvPr>
        </p:nvSpPr>
        <p:spPr>
          <a:xfrm>
            <a:off x="2167847" y="2080259"/>
            <a:ext cx="8393987" cy="2954077"/>
          </a:xfrm>
        </p:spPr>
        <p:txBody>
          <a:bodyPr rtlCol="0">
            <a:noAutofit/>
          </a:bodyPr>
          <a:lstStyle/>
          <a:p>
            <a:pPr rtl="0">
              <a:lnSpc>
                <a:spcPct val="120000"/>
              </a:lnSpc>
            </a:pPr>
            <a:r>
              <a:rPr lang="ja-JP" altLang="en-US" sz="2800" dirty="0">
                <a:solidFill>
                  <a:schemeClr val="tx1"/>
                </a:solidFill>
              </a:rPr>
              <a:t>身体拘束は、利用者の生活の自由を制限し、その尊厳のを阻むものだと私たちは考えています。</a:t>
            </a:r>
            <a:endParaRPr lang="en-US" altLang="ja-JP" sz="2800" dirty="0">
              <a:solidFill>
                <a:schemeClr val="tx1"/>
              </a:solidFill>
            </a:endParaRPr>
          </a:p>
          <a:p>
            <a:pPr rtl="0">
              <a:lnSpc>
                <a:spcPct val="120000"/>
              </a:lnSpc>
            </a:pPr>
            <a:r>
              <a:rPr lang="ja-JP" altLang="en-US" sz="2800" dirty="0">
                <a:solidFill>
                  <a:schemeClr val="tx1"/>
                </a:solidFill>
              </a:rPr>
              <a:t>私達は抑制を安易に正当化することなく、職員一人ひとりが拘束にともなうさまざまな弊害を認識し、廃止に向けた意識を持ちながら支援やケアの実施に努めてまいります</a:t>
            </a:r>
          </a:p>
        </p:txBody>
      </p:sp>
      <p:sp>
        <p:nvSpPr>
          <p:cNvPr id="4" name="フッター プレースホルダー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p>
            <a:pPr rtl="0"/>
            <a:r>
              <a:rPr lang="ja-JP" altLang="en-US"/>
              <a:t>プレゼンテーションのタイトル</a:t>
            </a:r>
          </a:p>
        </p:txBody>
      </p:sp>
      <p:sp>
        <p:nvSpPr>
          <p:cNvPr id="5" name="スライド番号プレースホルダー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p>
            <a:pPr rtl="0"/>
            <a:fld id="{294A09A9-5501-47C1-A89A-A340965A2BE2}" type="slidenum">
              <a:rPr lang="en-US" altLang="ja-JP" smtClean="0"/>
              <a:pPr/>
              <a:t>3</a:t>
            </a:fld>
            <a:endParaRPr lang="ja-JP" altLang="en-US"/>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0295B-54B9-4937-90E3-BAB9CE69E30B}"/>
              </a:ext>
            </a:extLst>
          </p:cNvPr>
          <p:cNvSpPr>
            <a:spLocks noGrp="1"/>
          </p:cNvSpPr>
          <p:nvPr>
            <p:ph type="title"/>
          </p:nvPr>
        </p:nvSpPr>
        <p:spPr>
          <a:xfrm>
            <a:off x="1336548" y="4663440"/>
            <a:ext cx="9884664" cy="731520"/>
          </a:xfrm>
        </p:spPr>
        <p:txBody>
          <a:bodyPr rtlCol="0">
            <a:normAutofit fontScale="90000"/>
          </a:bodyPr>
          <a:lstStyle/>
          <a:p>
            <a:pPr rtl="0"/>
            <a:r>
              <a:rPr lang="ja-JP" altLang="en-US" dirty="0">
                <a:solidFill>
                  <a:schemeClr val="tx1"/>
                </a:solidFill>
              </a:rPr>
              <a:t>身体拘束廃止に関する基本指針にのっとって、私達は原則として身体拘束や、その他の行動を制限する行為を禁止しております</a:t>
            </a:r>
            <a:endParaRPr lang="ja" dirty="0">
              <a:solidFill>
                <a:schemeClr val="tx1"/>
              </a:solidFill>
            </a:endParaRPr>
          </a:p>
        </p:txBody>
      </p:sp>
      <p:sp>
        <p:nvSpPr>
          <p:cNvPr id="6" name="テキスト ボックス 5">
            <a:extLst>
              <a:ext uri="{FF2B5EF4-FFF2-40B4-BE49-F238E27FC236}">
                <a16:creationId xmlns:a16="http://schemas.microsoft.com/office/drawing/2014/main" id="{E364AD78-8852-2F23-0442-B24FC24436EC}"/>
              </a:ext>
            </a:extLst>
          </p:cNvPr>
          <p:cNvSpPr txBox="1"/>
          <p:nvPr/>
        </p:nvSpPr>
        <p:spPr>
          <a:xfrm>
            <a:off x="3048000" y="472440"/>
            <a:ext cx="6294120" cy="1015663"/>
          </a:xfrm>
          <a:prstGeom prst="rect">
            <a:avLst/>
          </a:prstGeom>
          <a:noFill/>
        </p:spPr>
        <p:txBody>
          <a:bodyPr wrap="square" rtlCol="0">
            <a:spAutoFit/>
          </a:bodyPr>
          <a:lstStyle/>
          <a:p>
            <a:pPr algn="ctr"/>
            <a:r>
              <a:rPr kumimoji="1" lang="ja-JP" altLang="en-US" sz="6000" dirty="0">
                <a:solidFill>
                  <a:schemeClr val="accent6">
                    <a:lumMod val="25000"/>
                  </a:schemeClr>
                </a:solidFill>
                <a:latin typeface="Arial Narrow" panose="020B0606020202030204" pitchFamily="34" charset="0"/>
                <a:ea typeface="HG創英角ｺﾞｼｯｸUB" panose="020B0909000000000000" pitchFamily="49" charset="-128"/>
              </a:rPr>
              <a:t>私達の</a:t>
            </a:r>
            <a:r>
              <a:rPr kumimoji="1" lang="ja-JP" altLang="en-US" sz="6000" dirty="0">
                <a:latin typeface="Arial Narrow" panose="020B0606020202030204" pitchFamily="34" charset="0"/>
                <a:ea typeface="HG創英角ｺﾞｼｯｸUB" panose="020B0909000000000000" pitchFamily="49" charset="-128"/>
              </a:rPr>
              <a:t>意志</a:t>
            </a:r>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554157-869F-9BBE-CFCF-717129CA6907}"/>
              </a:ext>
            </a:extLst>
          </p:cNvPr>
          <p:cNvSpPr>
            <a:spLocks noGrp="1"/>
          </p:cNvSpPr>
          <p:nvPr>
            <p:ph type="title"/>
          </p:nvPr>
        </p:nvSpPr>
        <p:spPr>
          <a:xfrm>
            <a:off x="1437894" y="1325880"/>
            <a:ext cx="9316212" cy="1325880"/>
          </a:xfrm>
        </p:spPr>
        <p:txBody>
          <a:bodyPr rtlCol="0"/>
          <a:lstStyle/>
          <a:p>
            <a:pPr rtl="0"/>
            <a:r>
              <a:rPr lang="ja-JP" altLang="en-US" dirty="0">
                <a:solidFill>
                  <a:schemeClr val="accent3"/>
                </a:solidFill>
                <a:latin typeface="HG創英角ｺﾞｼｯｸUB" panose="020B0909000000000000" pitchFamily="49" charset="-128"/>
                <a:ea typeface="HG創英角ｺﾞｼｯｸUB" panose="020B0909000000000000" pitchFamily="49" charset="-128"/>
              </a:rPr>
              <a:t>やむを得ない場合の例外三原則</a:t>
            </a:r>
            <a:endParaRPr lang="ja-JP" altLang="en-US" dirty="0">
              <a:latin typeface="HG創英角ｺﾞｼｯｸUB" panose="020B0909000000000000" pitchFamily="49" charset="-128"/>
              <a:ea typeface="HG創英角ｺﾞｼｯｸUB" panose="020B0909000000000000" pitchFamily="49" charset="-128"/>
            </a:endParaRPr>
          </a:p>
        </p:txBody>
      </p:sp>
      <p:sp>
        <p:nvSpPr>
          <p:cNvPr id="3" name="コンテンツ プレースホルダー 2">
            <a:extLst>
              <a:ext uri="{FF2B5EF4-FFF2-40B4-BE49-F238E27FC236}">
                <a16:creationId xmlns:a16="http://schemas.microsoft.com/office/drawing/2014/main" id="{DC9AC05D-560D-1665-8879-549C0B4EDE5C}"/>
              </a:ext>
            </a:extLst>
          </p:cNvPr>
          <p:cNvSpPr>
            <a:spLocks noGrp="1"/>
          </p:cNvSpPr>
          <p:nvPr>
            <p:ph idx="1"/>
          </p:nvPr>
        </p:nvSpPr>
        <p:spPr>
          <a:xfrm>
            <a:off x="2137026" y="2517169"/>
            <a:ext cx="8147618" cy="2832071"/>
          </a:xfrm>
        </p:spPr>
        <p:txBody>
          <a:bodyPr rtlCol="0"/>
          <a:lstStyle/>
          <a:p>
            <a:pPr marL="0" indent="0" rtl="0">
              <a:lnSpc>
                <a:spcPct val="120000"/>
              </a:lnSpc>
              <a:buNone/>
            </a:pPr>
            <a:r>
              <a:rPr lang="ja-JP" altLang="en-US" dirty="0">
                <a:solidFill>
                  <a:schemeClr val="accent3"/>
                </a:solidFill>
                <a:cs typeface="Calibri"/>
              </a:rPr>
              <a:t>利用者</a:t>
            </a:r>
            <a:r>
              <a:rPr lang="ja-JP" altLang="en-US">
                <a:solidFill>
                  <a:schemeClr val="accent3"/>
                </a:solidFill>
                <a:cs typeface="Calibri"/>
              </a:rPr>
              <a:t>ご本人、やご家族のまた</a:t>
            </a:r>
            <a:r>
              <a:rPr lang="ja-JP" altLang="en-US" dirty="0">
                <a:cs typeface="Calibri"/>
              </a:rPr>
              <a:t>は他の利用者の生命又</a:t>
            </a:r>
          </a:p>
          <a:p>
            <a:pPr marL="0" indent="0" rtl="0">
              <a:lnSpc>
                <a:spcPct val="120000"/>
              </a:lnSpc>
              <a:buNone/>
            </a:pPr>
            <a:r>
              <a:rPr lang="ja-JP" altLang="en-US" dirty="0">
                <a:cs typeface="Calibri"/>
              </a:rPr>
              <a:t>は身体を保護する為の措置として、緊急やむを得ず身体拘束を行う場合は身体拘束等適正化委員会を中心に十分に検討を行い、身体拘束による身体の損害によりも拘束しないリスクの方が高い場合で、切迫性、非代替性、一時的の３要件（次のスライド参照）　　すべて満たした場合のみ、本人又は家族への説明同意を得て行います。</a:t>
            </a:r>
            <a:endParaRPr lang="ja-JP" altLang="en-US" dirty="0">
              <a:solidFill>
                <a:schemeClr val="accent3"/>
              </a:solidFill>
              <a:cs typeface="Calibri"/>
            </a:endParaRPr>
          </a:p>
        </p:txBody>
      </p:sp>
      <p:sp>
        <p:nvSpPr>
          <p:cNvPr id="4" name="フッター プレースホルダー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p>
            <a:pPr rtl="0"/>
            <a:r>
              <a:rPr lang="ja-JP" altLang="en-US"/>
              <a:t>プレゼンテーションのタイトル</a:t>
            </a:r>
          </a:p>
        </p:txBody>
      </p:sp>
      <p:sp>
        <p:nvSpPr>
          <p:cNvPr id="5" name="スライド番号プレースホルダー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p>
            <a:pPr rtl="0"/>
            <a:fld id="{294A09A9-5501-47C1-A89A-A340965A2BE2}" type="slidenum">
              <a:rPr lang="en-US" altLang="ja-JP" smtClean="0"/>
              <a:pPr rtl="0"/>
              <a:t>5</a:t>
            </a:fld>
            <a:endParaRPr lang="ja-JP" altLang="en-US"/>
          </a:p>
        </p:txBody>
      </p:sp>
    </p:spTree>
    <p:extLst>
      <p:ext uri="{BB962C8B-B14F-4D97-AF65-F5344CB8AC3E}">
        <p14:creationId xmlns:p14="http://schemas.microsoft.com/office/powerpoint/2010/main" val="52070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p>
            <a:pPr rtl="0"/>
            <a:r>
              <a:rPr lang="ja-JP" altLang="en-US" dirty="0">
                <a:solidFill>
                  <a:schemeClr val="accent3"/>
                </a:solidFill>
                <a:latin typeface="HG創英角ｺﾞｼｯｸUB" panose="020B0909000000000000" pitchFamily="49" charset="-128"/>
                <a:ea typeface="HG創英角ｺﾞｼｯｸUB" panose="020B0909000000000000" pitchFamily="49" charset="-128"/>
              </a:rPr>
              <a:t>～三原則～</a:t>
            </a:r>
            <a:endParaRPr lang="ja-JP" altLang="en-US" dirty="0">
              <a:latin typeface="HG創英角ｺﾞｼｯｸUB" panose="020B0909000000000000" pitchFamily="49" charset="-128"/>
              <a:ea typeface="HG創英角ｺﾞｼｯｸUB" panose="020B0909000000000000" pitchFamily="49" charset="-128"/>
            </a:endParaRPr>
          </a:p>
        </p:txBody>
      </p:sp>
      <p:sp>
        <p:nvSpPr>
          <p:cNvPr id="3" name="テキスト プレースホルダー 2">
            <a:extLst>
              <a:ext uri="{FF2B5EF4-FFF2-40B4-BE49-F238E27FC236}">
                <a16:creationId xmlns:a16="http://schemas.microsoft.com/office/drawing/2014/main" id="{E698CE0E-745C-A7EE-B0DE-4912A73B00D8}"/>
              </a:ext>
            </a:extLst>
          </p:cNvPr>
          <p:cNvSpPr>
            <a:spLocks noGrp="1"/>
          </p:cNvSpPr>
          <p:nvPr>
            <p:ph type="body" idx="1"/>
          </p:nvPr>
        </p:nvSpPr>
        <p:spPr/>
        <p:txBody>
          <a:bodyPr rtlCol="0">
            <a:noAutofit/>
          </a:bodyPr>
          <a:lstStyle/>
          <a:p>
            <a:pPr rtl="0"/>
            <a:r>
              <a:rPr lang="ja-JP" altLang="en-US" sz="3200" dirty="0">
                <a:latin typeface="HG創英角ｺﾞｼｯｸUB" panose="020B0909000000000000" pitchFamily="49" charset="-128"/>
                <a:ea typeface="HG創英角ｺﾞｼｯｸUB" panose="020B0909000000000000" pitchFamily="49" charset="-128"/>
              </a:rPr>
              <a:t>①切迫性</a:t>
            </a:r>
          </a:p>
        </p:txBody>
      </p:sp>
      <p:sp>
        <p:nvSpPr>
          <p:cNvPr id="4" name="コンテンツ プレースホルダー 3">
            <a:extLst>
              <a:ext uri="{FF2B5EF4-FFF2-40B4-BE49-F238E27FC236}">
                <a16:creationId xmlns:a16="http://schemas.microsoft.com/office/drawing/2014/main" id="{E336DC79-3EA6-7325-3D0B-C041B850142A}"/>
              </a:ext>
            </a:extLst>
          </p:cNvPr>
          <p:cNvSpPr>
            <a:spLocks noGrp="1"/>
          </p:cNvSpPr>
          <p:nvPr>
            <p:ph sz="half" idx="2"/>
          </p:nvPr>
        </p:nvSpPr>
        <p:spPr>
          <a:xfrm>
            <a:off x="1124712" y="2629116"/>
            <a:ext cx="3097431" cy="3320861"/>
          </a:xfrm>
        </p:spPr>
        <p:txBody>
          <a:bodyPr rtlCol="0">
            <a:normAutofit lnSpcReduction="10000"/>
          </a:bodyPr>
          <a:lstStyle/>
          <a:p>
            <a:pPr rtl="0">
              <a:lnSpc>
                <a:spcPct val="100000"/>
              </a:lnSpc>
            </a:pPr>
            <a:r>
              <a:rPr lang="ja-JP" altLang="en-US" sz="3200" dirty="0">
                <a:solidFill>
                  <a:schemeClr val="accent3"/>
                </a:solidFill>
                <a:latin typeface="HG創英角ｺﾞｼｯｸUB" panose="020B0909000000000000" pitchFamily="49" charset="-128"/>
                <a:ea typeface="HG創英角ｺﾞｼｯｸUB" panose="020B0909000000000000" pitchFamily="49" charset="-128"/>
                <a:cs typeface="Gill Sans Light" panose="020B0302020104020203" pitchFamily="34" charset="-79"/>
              </a:rPr>
              <a:t>利用者本人又は他の利用者等の生命又は身体が危険にさらされる可能性が著しく高いこと</a:t>
            </a:r>
          </a:p>
        </p:txBody>
      </p:sp>
      <p:sp>
        <p:nvSpPr>
          <p:cNvPr id="5" name="テキスト プレースホルダー 4">
            <a:extLst>
              <a:ext uri="{FF2B5EF4-FFF2-40B4-BE49-F238E27FC236}">
                <a16:creationId xmlns:a16="http://schemas.microsoft.com/office/drawing/2014/main" id="{8FD645B0-0A7B-7091-C8D6-E7D27FA25E51}"/>
              </a:ext>
            </a:extLst>
          </p:cNvPr>
          <p:cNvSpPr>
            <a:spLocks noGrp="1"/>
          </p:cNvSpPr>
          <p:nvPr>
            <p:ph type="body" sz="quarter" idx="3"/>
          </p:nvPr>
        </p:nvSpPr>
        <p:spPr/>
        <p:txBody>
          <a:bodyPr rtlCol="0">
            <a:noAutofit/>
          </a:bodyPr>
          <a:lstStyle/>
          <a:p>
            <a:pPr marL="0" indent="0" rtl="0">
              <a:buFont typeface="Arial" panose="020B0604020202020204" pitchFamily="34" charset="0"/>
              <a:buNone/>
            </a:pPr>
            <a:r>
              <a:rPr lang="ja-JP" altLang="en-US" sz="3200" dirty="0">
                <a:latin typeface="HG創英角ｺﾞｼｯｸUB" panose="020B0909000000000000" pitchFamily="49" charset="-128"/>
                <a:ea typeface="HG創英角ｺﾞｼｯｸUB" panose="020B0909000000000000" pitchFamily="49" charset="-128"/>
              </a:rPr>
              <a:t>②非代替性</a:t>
            </a:r>
            <a:endParaRPr lang="ja-JP" altLang="en-US" sz="3200" dirty="0">
              <a:solidFill>
                <a:schemeClr val="accent3"/>
              </a:solidFill>
              <a:latin typeface="HG創英角ｺﾞｼｯｸUB" panose="020B0909000000000000" pitchFamily="49" charset="-128"/>
              <a:ea typeface="HG創英角ｺﾞｼｯｸUB" panose="020B0909000000000000" pitchFamily="49" charset="-128"/>
            </a:endParaRPr>
          </a:p>
        </p:txBody>
      </p:sp>
      <p:sp>
        <p:nvSpPr>
          <p:cNvPr id="6" name="コンテンツ プレースホルダー 5">
            <a:extLst>
              <a:ext uri="{FF2B5EF4-FFF2-40B4-BE49-F238E27FC236}">
                <a16:creationId xmlns:a16="http://schemas.microsoft.com/office/drawing/2014/main" id="{3C7B8494-23AF-BB4F-382C-D2B07675EBB6}"/>
              </a:ext>
            </a:extLst>
          </p:cNvPr>
          <p:cNvSpPr>
            <a:spLocks noGrp="1"/>
          </p:cNvSpPr>
          <p:nvPr>
            <p:ph sz="quarter" idx="4"/>
          </p:nvPr>
        </p:nvSpPr>
        <p:spPr/>
        <p:txBody>
          <a:bodyPr rtlCol="0">
            <a:normAutofit lnSpcReduction="10000"/>
          </a:bodyPr>
          <a:lstStyle/>
          <a:p>
            <a:pPr rtl="0">
              <a:lnSpc>
                <a:spcPct val="100000"/>
              </a:lnSpc>
            </a:pPr>
            <a:r>
              <a:rPr lang="ja-JP" altLang="en-US" sz="3600" dirty="0">
                <a:solidFill>
                  <a:schemeClr val="accent3"/>
                </a:solidFill>
                <a:latin typeface="HG創英角ｺﾞｼｯｸUB" panose="020B0909000000000000" pitchFamily="49" charset="-128"/>
                <a:ea typeface="HG創英角ｺﾞｼｯｸUB" panose="020B0909000000000000" pitchFamily="49" charset="-128"/>
                <a:cs typeface="Gill Sans Light" panose="020B0302020104020203" pitchFamily="34" charset="-79"/>
              </a:rPr>
              <a:t>身体拘束その他の行動制限を行う以外に代替する介護方法がないこと</a:t>
            </a:r>
          </a:p>
        </p:txBody>
      </p:sp>
      <p:sp>
        <p:nvSpPr>
          <p:cNvPr id="9" name="テキスト プレースホルダー 8">
            <a:extLst>
              <a:ext uri="{FF2B5EF4-FFF2-40B4-BE49-F238E27FC236}">
                <a16:creationId xmlns:a16="http://schemas.microsoft.com/office/drawing/2014/main" id="{F0CC0C3B-96FD-06F4-C3EC-91658544150B}"/>
              </a:ext>
            </a:extLst>
          </p:cNvPr>
          <p:cNvSpPr>
            <a:spLocks noGrp="1"/>
          </p:cNvSpPr>
          <p:nvPr>
            <p:ph type="body" sz="quarter" idx="13"/>
          </p:nvPr>
        </p:nvSpPr>
        <p:spPr/>
        <p:txBody>
          <a:bodyPr rtlCol="0">
            <a:noAutofit/>
          </a:bodyPr>
          <a:lstStyle/>
          <a:p>
            <a:pPr marL="0" indent="0" rtl="0">
              <a:buNone/>
            </a:pPr>
            <a:r>
              <a:rPr lang="ja-JP" altLang="en-US" sz="3200" dirty="0">
                <a:latin typeface="HG創英角ｺﾞｼｯｸUB" panose="020B0909000000000000" pitchFamily="49" charset="-128"/>
                <a:ea typeface="HG創英角ｺﾞｼｯｸUB" panose="020B0909000000000000" pitchFamily="49" charset="-128"/>
              </a:rPr>
              <a:t>③一時的</a:t>
            </a:r>
            <a:endParaRPr lang="ja-JP" altLang="en-US" sz="3200" dirty="0">
              <a:solidFill>
                <a:schemeClr val="accent3"/>
              </a:solidFill>
              <a:latin typeface="HG創英角ｺﾞｼｯｸUB" panose="020B0909000000000000" pitchFamily="49" charset="-128"/>
              <a:ea typeface="HG創英角ｺﾞｼｯｸUB" panose="020B0909000000000000" pitchFamily="49" charset="-128"/>
            </a:endParaRPr>
          </a:p>
        </p:txBody>
      </p:sp>
      <p:sp>
        <p:nvSpPr>
          <p:cNvPr id="10" name="コンテンツ プレースホルダー 9">
            <a:extLst>
              <a:ext uri="{FF2B5EF4-FFF2-40B4-BE49-F238E27FC236}">
                <a16:creationId xmlns:a16="http://schemas.microsoft.com/office/drawing/2014/main" id="{6E802B29-40B6-000C-8EDD-903910D08A61}"/>
              </a:ext>
            </a:extLst>
          </p:cNvPr>
          <p:cNvSpPr>
            <a:spLocks noGrp="1"/>
          </p:cNvSpPr>
          <p:nvPr>
            <p:ph sz="quarter" idx="14"/>
          </p:nvPr>
        </p:nvSpPr>
        <p:spPr/>
        <p:txBody>
          <a:bodyPr rtlCol="0">
            <a:normAutofit/>
          </a:bodyPr>
          <a:lstStyle/>
          <a:p>
            <a:pPr rtl="0">
              <a:lnSpc>
                <a:spcPct val="100000"/>
              </a:lnSpc>
            </a:pPr>
            <a:r>
              <a:rPr lang="ja-JP" altLang="en-US" sz="3600" dirty="0">
                <a:solidFill>
                  <a:schemeClr val="accent3"/>
                </a:solidFill>
                <a:latin typeface="HG創英角ｺﾞｼｯｸUB" panose="020B0909000000000000" pitchFamily="49" charset="-128"/>
                <a:ea typeface="HG創英角ｺﾞｼｯｸUB" panose="020B0909000000000000" pitchFamily="49" charset="-128"/>
                <a:cs typeface="Gill Sans Light" panose="020B0302020104020203" pitchFamily="34" charset="-79"/>
              </a:rPr>
              <a:t>身体拘束　　その他の行動制限が一時的なものであること</a:t>
            </a:r>
          </a:p>
        </p:txBody>
      </p:sp>
      <p:sp>
        <p:nvSpPr>
          <p:cNvPr id="7" name="フッター プレースホルダー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p>
            <a:pPr rtl="0"/>
            <a:r>
              <a:rPr lang="ja-JP" altLang="en-US"/>
              <a:t>プレゼンテーションのタイトル</a:t>
            </a:r>
          </a:p>
        </p:txBody>
      </p:sp>
      <p:sp>
        <p:nvSpPr>
          <p:cNvPr id="8" name="スライド番号プレースホルダー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p>
            <a:pPr rtl="0"/>
            <a:fld id="{294A09A9-5501-47C1-A89A-A340965A2BE2}" type="slidenum">
              <a:rPr lang="en-US" altLang="ja-JP" smtClean="0"/>
              <a:t>6</a:t>
            </a:fld>
            <a:endParaRPr lang="ja-JP" altLang="en-US"/>
          </a:p>
        </p:txBody>
      </p:sp>
    </p:spTree>
    <p:extLst>
      <p:ext uri="{BB962C8B-B14F-4D97-AF65-F5344CB8AC3E}">
        <p14:creationId xmlns:p14="http://schemas.microsoft.com/office/powerpoint/2010/main" val="206812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p>
            <a:pPr rtl="0"/>
            <a:fld id="{294A09A9-5501-47C1-A89A-A340965A2BE2}" type="slidenum">
              <a:rPr lang="en-US" altLang="ja-JP" smtClean="0"/>
              <a:t>7</a:t>
            </a:fld>
            <a:endParaRPr lang="ja-JP" altLang="en-US"/>
          </a:p>
        </p:txBody>
      </p:sp>
      <p:sp>
        <p:nvSpPr>
          <p:cNvPr id="14" name="タイトル 13">
            <a:extLst>
              <a:ext uri="{FF2B5EF4-FFF2-40B4-BE49-F238E27FC236}">
                <a16:creationId xmlns:a16="http://schemas.microsoft.com/office/drawing/2014/main" id="{D72D5EF8-22D9-D548-A7D4-EA2B7C862204}"/>
              </a:ext>
            </a:extLst>
          </p:cNvPr>
          <p:cNvSpPr>
            <a:spLocks noGrp="1"/>
          </p:cNvSpPr>
          <p:nvPr>
            <p:ph type="title"/>
          </p:nvPr>
        </p:nvSpPr>
        <p:spPr>
          <a:xfrm>
            <a:off x="838200" y="280284"/>
            <a:ext cx="10515600" cy="1030042"/>
          </a:xfrm>
        </p:spPr>
        <p:txBody>
          <a:bodyPr/>
          <a:lstStyle/>
          <a:p>
            <a:r>
              <a:rPr lang="ja-JP" altLang="en-US" dirty="0"/>
              <a:t>留意点</a:t>
            </a:r>
          </a:p>
        </p:txBody>
      </p:sp>
      <p:sp>
        <p:nvSpPr>
          <p:cNvPr id="3" name="テキスト ボックス 2">
            <a:extLst>
              <a:ext uri="{FF2B5EF4-FFF2-40B4-BE49-F238E27FC236}">
                <a16:creationId xmlns:a16="http://schemas.microsoft.com/office/drawing/2014/main" id="{365E85DA-7DFC-2709-F474-4395BE93873D}"/>
              </a:ext>
            </a:extLst>
          </p:cNvPr>
          <p:cNvSpPr txBox="1"/>
          <p:nvPr/>
        </p:nvSpPr>
        <p:spPr>
          <a:xfrm>
            <a:off x="1799734" y="1125660"/>
            <a:ext cx="10615367" cy="369332"/>
          </a:xfrm>
          <a:prstGeom prst="rect">
            <a:avLst/>
          </a:prstGeom>
          <a:noFill/>
        </p:spPr>
        <p:txBody>
          <a:bodyPr wrap="square" rtlCol="0">
            <a:spAutoFit/>
          </a:bodyPr>
          <a:lstStyle/>
          <a:p>
            <a:r>
              <a:rPr kumimoji="1" lang="ja-JP" altLang="en-US" dirty="0"/>
              <a:t>身体拘束を行う必要性を生じさせないために、日常的に以下のことを取り組みます</a:t>
            </a:r>
          </a:p>
        </p:txBody>
      </p:sp>
      <p:sp>
        <p:nvSpPr>
          <p:cNvPr id="5" name="テキスト ボックス 4">
            <a:extLst>
              <a:ext uri="{FF2B5EF4-FFF2-40B4-BE49-F238E27FC236}">
                <a16:creationId xmlns:a16="http://schemas.microsoft.com/office/drawing/2014/main" id="{71C6D59D-C3D3-53A4-4B27-4645A19C9843}"/>
              </a:ext>
            </a:extLst>
          </p:cNvPr>
          <p:cNvSpPr txBox="1"/>
          <p:nvPr/>
        </p:nvSpPr>
        <p:spPr>
          <a:xfrm>
            <a:off x="1036948" y="2064470"/>
            <a:ext cx="10515600" cy="3970318"/>
          </a:xfrm>
          <a:prstGeom prst="rect">
            <a:avLst/>
          </a:prstGeom>
          <a:noFill/>
        </p:spPr>
        <p:txBody>
          <a:bodyPr wrap="square" rtlCol="0">
            <a:spAutoFit/>
          </a:bodyPr>
          <a:lstStyle/>
          <a:p>
            <a:r>
              <a:rPr kumimoji="1" lang="ja-JP" altLang="en-US" dirty="0"/>
              <a:t>①利用者様主体の行動・尊厳のある生活に努めます</a:t>
            </a:r>
            <a:endParaRPr kumimoji="1" lang="en-US" altLang="ja-JP" dirty="0"/>
          </a:p>
          <a:p>
            <a:endParaRPr kumimoji="1" lang="en-US" altLang="ja-JP" dirty="0"/>
          </a:p>
          <a:p>
            <a:r>
              <a:rPr kumimoji="1" lang="ja-JP" altLang="en-US" dirty="0"/>
              <a:t>②言葉や応対等で利用者様の精神的な自由を妨げないように努めます</a:t>
            </a:r>
            <a:endParaRPr kumimoji="1" lang="en-US" altLang="ja-JP" dirty="0"/>
          </a:p>
          <a:p>
            <a:endParaRPr kumimoji="1" lang="en-US" altLang="ja-JP" dirty="0"/>
          </a:p>
          <a:p>
            <a:r>
              <a:rPr kumimoji="1" lang="ja-JP" altLang="en-US" dirty="0"/>
              <a:t>③利用者様の思いをくみ取り、利用者様の意向に沿った支援を提供し、多職種協働で個々に応じた丁寧な対応をします</a:t>
            </a:r>
            <a:endParaRPr kumimoji="1" lang="en-US" altLang="ja-JP" dirty="0"/>
          </a:p>
          <a:p>
            <a:endParaRPr kumimoji="1" lang="en-US" altLang="ja-JP" dirty="0"/>
          </a:p>
          <a:p>
            <a:r>
              <a:rPr kumimoji="1" lang="ja-JP" altLang="en-US" dirty="0"/>
              <a:t>④利用者様の安全を確保する観点から、利用者様の自由（身体的・精神的）を安易に妨げるような行動は行いません</a:t>
            </a:r>
            <a:endParaRPr kumimoji="1" lang="en-US" altLang="ja-JP" dirty="0"/>
          </a:p>
          <a:p>
            <a:endParaRPr kumimoji="1" lang="en-US" altLang="ja-JP" dirty="0"/>
          </a:p>
          <a:p>
            <a:r>
              <a:rPr kumimoji="1" lang="ja-JP" altLang="en-US" dirty="0"/>
              <a:t>⑤万一やむを得ず安全確保を優先する場合、身体拘束等適正化委員会において検討します</a:t>
            </a:r>
            <a:endParaRPr kumimoji="1" lang="en-US" altLang="ja-JP" dirty="0"/>
          </a:p>
          <a:p>
            <a:endParaRPr kumimoji="1" lang="en-US" altLang="ja-JP" dirty="0"/>
          </a:p>
          <a:p>
            <a:r>
              <a:rPr kumimoji="1" lang="ja-JP" altLang="en-US" dirty="0"/>
              <a:t>⑥「やむを得ない」と拘束に準ずる行為を行っていないか、常に振り返りながら利用者様に主体的な」生活をしていただけるように努めます</a:t>
            </a:r>
            <a:endParaRPr kumimoji="1" lang="en-US" altLang="ja-JP" dirty="0"/>
          </a:p>
        </p:txBody>
      </p:sp>
    </p:spTree>
    <p:extLst>
      <p:ext uri="{BB962C8B-B14F-4D97-AF65-F5344CB8AC3E}">
        <p14:creationId xmlns:p14="http://schemas.microsoft.com/office/powerpoint/2010/main" val="136717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EB5DC-8C2B-5750-6E12-9A35C0FFBA00}"/>
              </a:ext>
            </a:extLst>
          </p:cNvPr>
          <p:cNvSpPr>
            <a:spLocks noGrp="1"/>
          </p:cNvSpPr>
          <p:nvPr>
            <p:ph type="title"/>
          </p:nvPr>
        </p:nvSpPr>
        <p:spPr/>
        <p:txBody>
          <a:bodyPr rtlCol="0">
            <a:normAutofit fontScale="90000"/>
          </a:bodyPr>
          <a:lstStyle/>
          <a:p>
            <a:pPr rtl="0"/>
            <a:r>
              <a:rPr lang="ja-JP" altLang="en-US" dirty="0"/>
              <a:t>適正化委員会の構成員</a:t>
            </a:r>
          </a:p>
        </p:txBody>
      </p:sp>
      <p:sp>
        <p:nvSpPr>
          <p:cNvPr id="3" name="テキスト ボックス 2">
            <a:extLst>
              <a:ext uri="{FF2B5EF4-FFF2-40B4-BE49-F238E27FC236}">
                <a16:creationId xmlns:a16="http://schemas.microsoft.com/office/drawing/2014/main" id="{E01672A8-0BE6-90B0-6B41-1A75C697373B}"/>
              </a:ext>
            </a:extLst>
          </p:cNvPr>
          <p:cNvSpPr txBox="1"/>
          <p:nvPr/>
        </p:nvSpPr>
        <p:spPr>
          <a:xfrm>
            <a:off x="7400041" y="1357460"/>
            <a:ext cx="4898125" cy="4401205"/>
          </a:xfrm>
          <a:prstGeom prst="rect">
            <a:avLst/>
          </a:prstGeom>
          <a:noFill/>
        </p:spPr>
        <p:txBody>
          <a:bodyPr wrap="square" rtlCol="0">
            <a:spAutoFit/>
          </a:bodyPr>
          <a:lstStyle/>
          <a:p>
            <a:r>
              <a:rPr kumimoji="1" lang="ja-JP" altLang="en-US" sz="4000" dirty="0">
                <a:latin typeface="Arial Black" panose="020B0A04020102020204" pitchFamily="34" charset="0"/>
              </a:rPr>
              <a:t>〇管理者</a:t>
            </a:r>
            <a:endParaRPr kumimoji="1" lang="en-US" altLang="ja-JP" sz="4000" dirty="0">
              <a:latin typeface="Arial Black" panose="020B0A04020102020204" pitchFamily="34" charset="0"/>
            </a:endParaRPr>
          </a:p>
          <a:p>
            <a:endParaRPr kumimoji="1" lang="en-US" altLang="ja-JP" sz="4000" dirty="0">
              <a:latin typeface="Arial Black" panose="020B0A04020102020204" pitchFamily="34" charset="0"/>
            </a:endParaRPr>
          </a:p>
          <a:p>
            <a:r>
              <a:rPr kumimoji="1" lang="ja-JP" altLang="en-US" sz="4000" dirty="0">
                <a:latin typeface="Arial Black" panose="020B0A04020102020204" pitchFamily="34" charset="0"/>
              </a:rPr>
              <a:t>〇所長（所長代理）</a:t>
            </a:r>
            <a:endParaRPr kumimoji="1" lang="en-US" altLang="ja-JP" sz="4000" dirty="0">
              <a:latin typeface="Arial Black" panose="020B0A04020102020204" pitchFamily="34" charset="0"/>
            </a:endParaRPr>
          </a:p>
          <a:p>
            <a:endParaRPr kumimoji="1" lang="en-US" altLang="ja-JP" sz="4000" dirty="0">
              <a:latin typeface="Arial Black" panose="020B0A04020102020204" pitchFamily="34" charset="0"/>
            </a:endParaRPr>
          </a:p>
          <a:p>
            <a:r>
              <a:rPr kumimoji="1" lang="ja-JP" altLang="en-US" sz="4000" dirty="0">
                <a:latin typeface="Arial Black" panose="020B0A04020102020204" pitchFamily="34" charset="0"/>
              </a:rPr>
              <a:t>〇ステーション</a:t>
            </a:r>
            <a:endParaRPr kumimoji="1" lang="en-US" altLang="ja-JP" sz="4000" dirty="0">
              <a:latin typeface="Arial Black" panose="020B0A04020102020204" pitchFamily="34" charset="0"/>
            </a:endParaRPr>
          </a:p>
          <a:p>
            <a:r>
              <a:rPr kumimoji="1" lang="ja-JP" altLang="en-US" sz="4000" dirty="0">
                <a:latin typeface="Arial Black" panose="020B0A04020102020204" pitchFamily="34" charset="0"/>
              </a:rPr>
              <a:t>安全管理委員会</a:t>
            </a:r>
            <a:endParaRPr kumimoji="1" lang="en-US" altLang="ja-JP" sz="4000" dirty="0">
              <a:latin typeface="Arial Black" panose="020B0A04020102020204" pitchFamily="34" charset="0"/>
            </a:endParaRPr>
          </a:p>
          <a:p>
            <a:r>
              <a:rPr kumimoji="1" lang="ja-JP" altLang="en-US" sz="4000" dirty="0">
                <a:latin typeface="Arial Black" panose="020B0A04020102020204" pitchFamily="34" charset="0"/>
              </a:rPr>
              <a:t>メンバー</a:t>
            </a:r>
          </a:p>
        </p:txBody>
      </p:sp>
    </p:spTree>
    <p:extLst>
      <p:ext uri="{BB962C8B-B14F-4D97-AF65-F5344CB8AC3E}">
        <p14:creationId xmlns:p14="http://schemas.microsoft.com/office/powerpoint/2010/main" val="279025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C7E564-4283-8AE2-ADD2-7B3FFCFA26C7}"/>
              </a:ext>
            </a:extLst>
          </p:cNvPr>
          <p:cNvSpPr>
            <a:spLocks noGrp="1"/>
          </p:cNvSpPr>
          <p:nvPr>
            <p:ph type="title"/>
          </p:nvPr>
        </p:nvSpPr>
        <p:spPr>
          <a:xfrm>
            <a:off x="1896656" y="1744996"/>
            <a:ext cx="8705088" cy="885083"/>
          </a:xfrm>
        </p:spPr>
        <p:txBody>
          <a:bodyPr rtlCol="0"/>
          <a:lstStyle/>
          <a:p>
            <a:pPr rtl="0">
              <a:lnSpc>
                <a:spcPct val="100000"/>
              </a:lnSpc>
            </a:pPr>
            <a:r>
              <a:rPr lang="ja-JP" altLang="en-US" dirty="0"/>
              <a:t>協議内容</a:t>
            </a:r>
          </a:p>
        </p:txBody>
      </p:sp>
      <p:sp>
        <p:nvSpPr>
          <p:cNvPr id="6" name="テキスト ボックス 5">
            <a:extLst>
              <a:ext uri="{FF2B5EF4-FFF2-40B4-BE49-F238E27FC236}">
                <a16:creationId xmlns:a16="http://schemas.microsoft.com/office/drawing/2014/main" id="{1C72DD1F-05BF-D6AE-CB0E-16B921FD263A}"/>
              </a:ext>
            </a:extLst>
          </p:cNvPr>
          <p:cNvSpPr txBox="1"/>
          <p:nvPr/>
        </p:nvSpPr>
        <p:spPr>
          <a:xfrm>
            <a:off x="418539" y="2413262"/>
            <a:ext cx="11506367" cy="2308324"/>
          </a:xfrm>
          <a:prstGeom prst="rect">
            <a:avLst/>
          </a:prstGeom>
          <a:noFill/>
        </p:spPr>
        <p:txBody>
          <a:bodyPr wrap="square" rtlCol="0">
            <a:spAutoFit/>
          </a:bodyPr>
          <a:lstStyle/>
          <a:p>
            <a:r>
              <a:rPr kumimoji="1" lang="ja-JP" altLang="en-US" dirty="0"/>
              <a:t>〇三要件（切迫性・非代替性・一時的）の再確認</a:t>
            </a:r>
            <a:endParaRPr kumimoji="1" lang="en-US" altLang="ja-JP" dirty="0"/>
          </a:p>
          <a:p>
            <a:endParaRPr kumimoji="1" lang="en-US" altLang="ja-JP" dirty="0"/>
          </a:p>
          <a:p>
            <a:r>
              <a:rPr kumimoji="1" lang="ja-JP" altLang="en-US" dirty="0"/>
              <a:t>〇身体拘束を行っている利用者様がいる場合・・・</a:t>
            </a:r>
            <a:r>
              <a:rPr kumimoji="1" lang="ja-JP" altLang="en-US" u="sng" dirty="0"/>
              <a:t>要件の該当状況を個別に具体的に検討し、併せて、利用者様の心身への弊害・拘束をしないようにする。リスクの評価を行い、拘束介助に向けて検討をしていきます</a:t>
            </a:r>
            <a:endParaRPr kumimoji="1" lang="en-US" altLang="ja-JP" u="sng" dirty="0"/>
          </a:p>
          <a:p>
            <a:endParaRPr kumimoji="1" lang="en-US" altLang="ja-JP" u="sng" dirty="0"/>
          </a:p>
          <a:p>
            <a:r>
              <a:rPr kumimoji="1" lang="ja-JP" altLang="en-US" dirty="0"/>
              <a:t>〇身体拘束を開始する検討が必要な利用者様がいる場合・・・</a:t>
            </a:r>
            <a:r>
              <a:rPr kumimoji="1" lang="en-US" altLang="ja-JP" u="sng" dirty="0"/>
              <a:t>3</a:t>
            </a:r>
            <a:r>
              <a:rPr kumimoji="1" lang="ja-JP" altLang="en-US" u="sng" dirty="0"/>
              <a:t>要件の該当状況、特に代替案を検討します</a:t>
            </a:r>
            <a:endParaRPr kumimoji="1" lang="en-US" altLang="ja-JP" u="sng" dirty="0"/>
          </a:p>
          <a:p>
            <a:endParaRPr kumimoji="1" lang="en-US" altLang="ja-JP" u="sng" dirty="0"/>
          </a:p>
          <a:p>
            <a:r>
              <a:rPr kumimoji="1" lang="ja-JP" altLang="en-US" dirty="0"/>
              <a:t>〇身体拘束に関する職員間での意識啓発や予防策等、必要な事項の確認、見直します</a:t>
            </a:r>
            <a:endParaRPr kumimoji="1" lang="en-US" altLang="ja-JP" dirty="0"/>
          </a:p>
        </p:txBody>
      </p:sp>
    </p:spTree>
    <p:extLst>
      <p:ext uri="{BB962C8B-B14F-4D97-AF65-F5344CB8AC3E}">
        <p14:creationId xmlns:p14="http://schemas.microsoft.com/office/powerpoint/2010/main" val="1563980609"/>
      </p:ext>
    </p:extLst>
  </p:cSld>
  <p:clrMapOvr>
    <a:masterClrMapping/>
  </p:clrMapOvr>
</p:sld>
</file>

<file path=ppt/theme/theme1.xml><?xml version="1.0" encoding="utf-8"?>
<a:theme xmlns:a="http://schemas.openxmlformats.org/drawingml/2006/main" name="Office テーマ">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20_TF56410444_Win32" id="{10CA8ECF-1051-49EE-A0BD-A66E5A9C0DE9}" vid="{B04BE6AD-A146-400A-BC4B-D2FF14773EF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{97FEF9BC-B5B0-4B5D-AECB-343F3914BC66}tf56410444_win32</Template>
  <TotalTime>353</TotalTime>
  <Words>611</Words>
  <Application>Microsoft Office PowerPoint</Application>
  <PresentationFormat>ワイド画面</PresentationFormat>
  <Paragraphs>69</Paragraphs>
  <Slides>9</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HG創英角ｺﾞｼｯｸUB</vt:lpstr>
      <vt:lpstr>Meiryo UI</vt:lpstr>
      <vt:lpstr>Arial</vt:lpstr>
      <vt:lpstr>Arial Black</vt:lpstr>
      <vt:lpstr>Arial Narrow</vt:lpstr>
      <vt:lpstr>Baskerville Old Face</vt:lpstr>
      <vt:lpstr>Calibri</vt:lpstr>
      <vt:lpstr>Gill Sans Nova Light</vt:lpstr>
      <vt:lpstr>Office テーマ</vt:lpstr>
      <vt:lpstr>身体拘束等の適正の　ための指針について</vt:lpstr>
      <vt:lpstr>身体拘束について</vt:lpstr>
      <vt:lpstr>概要</vt:lpstr>
      <vt:lpstr>身体拘束廃止に関する基本指針にのっとって、私達は原則として身体拘束や、その他の行動を制限する行為を禁止しております</vt:lpstr>
      <vt:lpstr>やむを得ない場合の例外三原則</vt:lpstr>
      <vt:lpstr>～三原則～</vt:lpstr>
      <vt:lpstr>留意点</vt:lpstr>
      <vt:lpstr>適正化委員会の構成員</vt:lpstr>
      <vt:lpstr>協議内容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咲子 仲井</dc:creator>
  <cp:lastModifiedBy>佳代子 三﨑</cp:lastModifiedBy>
  <cp:revision>6</cp:revision>
  <dcterms:created xsi:type="dcterms:W3CDTF">2024-08-20T14:52:13Z</dcterms:created>
  <dcterms:modified xsi:type="dcterms:W3CDTF">2024-08-29T09:16:10Z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