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9"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D4EAC3B0-FC7C-42A1-B1E3-50752AE44689}">
          <p14:sldIdLst>
            <p14:sldId id="256"/>
            <p14:sldId id="257"/>
          </p14:sldIdLst>
        </p14:section>
        <p14:section name="タイトルなしのセクション" id="{98228C21-1396-45BA-8408-EAC8AD31C351}">
          <p14:sldIdLst>
            <p14:sldId id="258"/>
            <p14:sldId id="259"/>
            <p14:sldId id="260"/>
            <p14:sldId id="261"/>
            <p14:sldId id="262"/>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62" d="100"/>
          <a:sy n="62" d="100"/>
        </p:scale>
        <p:origin x="828"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ja-JP" altLang="en-US"/>
              <a:t>マスター タイトルの書式設定</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EEF0F5A4-A570-47E7-9FD6-F09E70BF6436}" type="datetimeFigureOut">
              <a:rPr kumimoji="1" lang="ja-JP" altLang="en-US" smtClean="0"/>
              <a:t>2024/8/29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4B5A6CE-6817-4962-A124-DF19FB9E9241}" type="slidenum">
              <a:rPr kumimoji="1" lang="ja-JP" altLang="en-US" smtClean="0"/>
              <a:t>‹#›</a:t>
            </a:fld>
            <a:endParaRPr kumimoji="1" lang="ja-JP" altLang="en-US"/>
          </a:p>
        </p:txBody>
      </p:sp>
    </p:spTree>
    <p:extLst>
      <p:ext uri="{BB962C8B-B14F-4D97-AF65-F5344CB8AC3E}">
        <p14:creationId xmlns:p14="http://schemas.microsoft.com/office/powerpoint/2010/main" val="37166411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パノラマ写真 (キャプション付き)">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EF0F5A4-A570-47E7-9FD6-F09E70BF6436}" type="datetimeFigureOut">
              <a:rPr kumimoji="1" lang="ja-JP" altLang="en-US" smtClean="0"/>
              <a:t>2024/8/29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4B5A6CE-6817-4962-A124-DF19FB9E9241}" type="slidenum">
              <a:rPr kumimoji="1" lang="ja-JP" altLang="en-US" smtClean="0"/>
              <a:t>‹#›</a:t>
            </a:fld>
            <a:endParaRPr kumimoji="1" lang="ja-JP" altLang="en-US"/>
          </a:p>
        </p:txBody>
      </p:sp>
    </p:spTree>
    <p:extLst>
      <p:ext uri="{BB962C8B-B14F-4D97-AF65-F5344CB8AC3E}">
        <p14:creationId xmlns:p14="http://schemas.microsoft.com/office/powerpoint/2010/main" val="4841282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ja-JP" altLang="en-US"/>
              <a:t>マスター タイトルの書式設定</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EF0F5A4-A570-47E7-9FD6-F09E70BF6436}" type="datetimeFigureOut">
              <a:rPr kumimoji="1" lang="ja-JP" altLang="en-US" smtClean="0"/>
              <a:t>2024/8/29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4B5A6CE-6817-4962-A124-DF19FB9E9241}" type="slidenum">
              <a:rPr kumimoji="1" lang="ja-JP" altLang="en-US" smtClean="0"/>
              <a:t>‹#›</a:t>
            </a:fld>
            <a:endParaRPr kumimoji="1" lang="ja-JP" altLang="en-US"/>
          </a:p>
        </p:txBody>
      </p:sp>
    </p:spTree>
    <p:extLst>
      <p:ext uri="{BB962C8B-B14F-4D97-AF65-F5344CB8AC3E}">
        <p14:creationId xmlns:p14="http://schemas.microsoft.com/office/powerpoint/2010/main" val="21434645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ja-JP" altLang="en-US"/>
              <a:t>マスター タイトルの書式設定</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EF0F5A4-A570-47E7-9FD6-F09E70BF6436}" type="datetimeFigureOut">
              <a:rPr kumimoji="1" lang="ja-JP" altLang="en-US" smtClean="0"/>
              <a:t>2024/8/29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4B5A6CE-6817-4962-A124-DF19FB9E9241}" type="slidenum">
              <a:rPr kumimoji="1" lang="ja-JP" altLang="en-US" smtClean="0"/>
              <a:t>‹#›</a:t>
            </a:fld>
            <a:endParaRPr kumimoji="1" lang="ja-JP" altLang="en-US"/>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314236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ja-JP" altLang="en-US"/>
              <a:t>マスター タイトルの書式設定</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EF0F5A4-A570-47E7-9FD6-F09E70BF6436}" type="datetimeFigureOut">
              <a:rPr kumimoji="1" lang="ja-JP" altLang="en-US" smtClean="0"/>
              <a:t>2024/8/29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4B5A6CE-6817-4962-A124-DF19FB9E9241}" type="slidenum">
              <a:rPr kumimoji="1" lang="ja-JP" altLang="en-US" smtClean="0"/>
              <a:t>‹#›</a:t>
            </a:fld>
            <a:endParaRPr kumimoji="1" lang="ja-JP" altLang="en-US"/>
          </a:p>
        </p:txBody>
      </p:sp>
    </p:spTree>
    <p:extLst>
      <p:ext uri="{BB962C8B-B14F-4D97-AF65-F5344CB8AC3E}">
        <p14:creationId xmlns:p14="http://schemas.microsoft.com/office/powerpoint/2010/main" val="26630294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段">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ja-JP" altLang="en-US"/>
              <a:t>マスター タイトルの書式設定</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3" name="Date Placeholder 2"/>
          <p:cNvSpPr>
            <a:spLocks noGrp="1"/>
          </p:cNvSpPr>
          <p:nvPr>
            <p:ph type="dt" sz="half" idx="10"/>
          </p:nvPr>
        </p:nvSpPr>
        <p:spPr/>
        <p:txBody>
          <a:bodyPr/>
          <a:lstStyle/>
          <a:p>
            <a:fld id="{EEF0F5A4-A570-47E7-9FD6-F09E70BF6436}" type="datetimeFigureOut">
              <a:rPr kumimoji="1" lang="ja-JP" altLang="en-US" smtClean="0"/>
              <a:t>2024/8/29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54B5A6CE-6817-4962-A124-DF19FB9E9241}" type="slidenum">
              <a:rPr kumimoji="1" lang="ja-JP" altLang="en-US" smtClean="0"/>
              <a:t>‹#›</a:t>
            </a:fld>
            <a:endParaRPr kumimoji="1" lang="ja-JP" altLang="en-US"/>
          </a:p>
        </p:txBody>
      </p:sp>
    </p:spTree>
    <p:extLst>
      <p:ext uri="{BB962C8B-B14F-4D97-AF65-F5344CB8AC3E}">
        <p14:creationId xmlns:p14="http://schemas.microsoft.com/office/powerpoint/2010/main" val="4443410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つの画像列">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ja-JP" altLang="en-US"/>
              <a:t>マスター タイトルの書式設定</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3" name="Date Placeholder 2"/>
          <p:cNvSpPr>
            <a:spLocks noGrp="1"/>
          </p:cNvSpPr>
          <p:nvPr>
            <p:ph type="dt" sz="half" idx="10"/>
          </p:nvPr>
        </p:nvSpPr>
        <p:spPr/>
        <p:txBody>
          <a:bodyPr/>
          <a:lstStyle/>
          <a:p>
            <a:fld id="{EEF0F5A4-A570-47E7-9FD6-F09E70BF6436}" type="datetimeFigureOut">
              <a:rPr kumimoji="1" lang="ja-JP" altLang="en-US" smtClean="0"/>
              <a:t>2024/8/29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54B5A6CE-6817-4962-A124-DF19FB9E9241}" type="slidenum">
              <a:rPr kumimoji="1" lang="ja-JP" altLang="en-US" smtClean="0"/>
              <a:t>‹#›</a:t>
            </a:fld>
            <a:endParaRPr kumimoji="1" lang="ja-JP" altLang="en-US"/>
          </a:p>
        </p:txBody>
      </p:sp>
    </p:spTree>
    <p:extLst>
      <p:ext uri="{BB962C8B-B14F-4D97-AF65-F5344CB8AC3E}">
        <p14:creationId xmlns:p14="http://schemas.microsoft.com/office/powerpoint/2010/main" val="19582937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EF0F5A4-A570-47E7-9FD6-F09E70BF6436}" type="datetimeFigureOut">
              <a:rPr kumimoji="1" lang="ja-JP" altLang="en-US" smtClean="0"/>
              <a:t>2024/8/29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4B5A6CE-6817-4962-A124-DF19FB9E9241}" type="slidenum">
              <a:rPr kumimoji="1" lang="ja-JP" altLang="en-US" smtClean="0"/>
              <a:t>‹#›</a:t>
            </a:fld>
            <a:endParaRPr kumimoji="1" lang="ja-JP" altLang="en-US"/>
          </a:p>
        </p:txBody>
      </p:sp>
    </p:spTree>
    <p:extLst>
      <p:ext uri="{BB962C8B-B14F-4D97-AF65-F5344CB8AC3E}">
        <p14:creationId xmlns:p14="http://schemas.microsoft.com/office/powerpoint/2010/main" val="117219686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ja-JP" altLang="en-US"/>
              <a:t>マスター タイトルの書式設定</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EF0F5A4-A570-47E7-9FD6-F09E70BF6436}" type="datetimeFigureOut">
              <a:rPr kumimoji="1" lang="ja-JP" altLang="en-US" smtClean="0"/>
              <a:t>2024/8/29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4B5A6CE-6817-4962-A124-DF19FB9E9241}" type="slidenum">
              <a:rPr kumimoji="1" lang="ja-JP" altLang="en-US" smtClean="0"/>
              <a:t>‹#›</a:t>
            </a:fld>
            <a:endParaRPr kumimoji="1" lang="ja-JP" altLang="en-US"/>
          </a:p>
        </p:txBody>
      </p:sp>
    </p:spTree>
    <p:extLst>
      <p:ext uri="{BB962C8B-B14F-4D97-AF65-F5344CB8AC3E}">
        <p14:creationId xmlns:p14="http://schemas.microsoft.com/office/powerpoint/2010/main" val="3115713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EF0F5A4-A570-47E7-9FD6-F09E70BF6436}" type="datetimeFigureOut">
              <a:rPr kumimoji="1" lang="ja-JP" altLang="en-US" smtClean="0"/>
              <a:t>2024/8/29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4B5A6CE-6817-4962-A124-DF19FB9E9241}" type="slidenum">
              <a:rPr kumimoji="1" lang="ja-JP" altLang="en-US" smtClean="0"/>
              <a:t>‹#›</a:t>
            </a:fld>
            <a:endParaRPr kumimoji="1" lang="ja-JP" altLang="en-US"/>
          </a:p>
        </p:txBody>
      </p:sp>
    </p:spTree>
    <p:extLst>
      <p:ext uri="{BB962C8B-B14F-4D97-AF65-F5344CB8AC3E}">
        <p14:creationId xmlns:p14="http://schemas.microsoft.com/office/powerpoint/2010/main" val="11321707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EF0F5A4-A570-47E7-9FD6-F09E70BF6436}" type="datetimeFigureOut">
              <a:rPr kumimoji="1" lang="ja-JP" altLang="en-US" smtClean="0"/>
              <a:t>2024/8/29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4B5A6CE-6817-4962-A124-DF19FB9E9241}" type="slidenum">
              <a:rPr kumimoji="1" lang="ja-JP" altLang="en-US" smtClean="0"/>
              <a:t>‹#›</a:t>
            </a:fld>
            <a:endParaRPr kumimoji="1" lang="ja-JP" altLang="en-US"/>
          </a:p>
        </p:txBody>
      </p:sp>
    </p:spTree>
    <p:extLst>
      <p:ext uri="{BB962C8B-B14F-4D97-AF65-F5344CB8AC3E}">
        <p14:creationId xmlns:p14="http://schemas.microsoft.com/office/powerpoint/2010/main" val="315812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ja-JP" altLang="en-US"/>
              <a:t>マスター タイトルの書式設定</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EEF0F5A4-A570-47E7-9FD6-F09E70BF6436}" type="datetimeFigureOut">
              <a:rPr kumimoji="1" lang="ja-JP" altLang="en-US" smtClean="0"/>
              <a:t>2024/8/29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4B5A6CE-6817-4962-A124-DF19FB9E9241}" type="slidenum">
              <a:rPr kumimoji="1" lang="ja-JP" altLang="en-US" smtClean="0"/>
              <a:t>‹#›</a:t>
            </a:fld>
            <a:endParaRPr kumimoji="1" lang="ja-JP" altLang="en-US"/>
          </a:p>
        </p:txBody>
      </p:sp>
    </p:spTree>
    <p:extLst>
      <p:ext uri="{BB962C8B-B14F-4D97-AF65-F5344CB8AC3E}">
        <p14:creationId xmlns:p14="http://schemas.microsoft.com/office/powerpoint/2010/main" val="40572864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2" name="Content Placeholder 3"/>
          <p:cNvSpPr>
            <a:spLocks noGrp="1"/>
          </p:cNvSpPr>
          <p:nvPr>
            <p:ph sz="quarter" idx="13"/>
          </p:nvPr>
        </p:nvSpPr>
        <p:spPr>
          <a:xfrm>
            <a:off x="913774" y="3051012"/>
            <a:ext cx="5106027" cy="274018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3" name="Content Placeholder 5"/>
          <p:cNvSpPr>
            <a:spLocks noGrp="1"/>
          </p:cNvSpPr>
          <p:nvPr>
            <p:ph sz="quarter" idx="14"/>
          </p:nvPr>
        </p:nvSpPr>
        <p:spPr>
          <a:xfrm>
            <a:off x="6172200" y="3051012"/>
            <a:ext cx="5105401" cy="274018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EEF0F5A4-A570-47E7-9FD6-F09E70BF6436}" type="datetimeFigureOut">
              <a:rPr kumimoji="1" lang="ja-JP" altLang="en-US" smtClean="0"/>
              <a:t>2024/8/29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54B5A6CE-6817-4962-A124-DF19FB9E9241}" type="slidenum">
              <a:rPr kumimoji="1" lang="ja-JP" altLang="en-US" smtClean="0"/>
              <a:t>‹#›</a:t>
            </a:fld>
            <a:endParaRPr kumimoji="1" lang="ja-JP" altLang="en-US"/>
          </a:p>
        </p:txBody>
      </p:sp>
    </p:spTree>
    <p:extLst>
      <p:ext uri="{BB962C8B-B14F-4D97-AF65-F5344CB8AC3E}">
        <p14:creationId xmlns:p14="http://schemas.microsoft.com/office/powerpoint/2010/main" val="40981534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EEF0F5A4-A570-47E7-9FD6-F09E70BF6436}" type="datetimeFigureOut">
              <a:rPr kumimoji="1" lang="ja-JP" altLang="en-US" smtClean="0"/>
              <a:t>2024/8/29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54B5A6CE-6817-4962-A124-DF19FB9E9241}" type="slidenum">
              <a:rPr kumimoji="1" lang="ja-JP" altLang="en-US" smtClean="0"/>
              <a:t>‹#›</a:t>
            </a:fld>
            <a:endParaRPr kumimoji="1" lang="ja-JP" altLang="en-US"/>
          </a:p>
        </p:txBody>
      </p:sp>
    </p:spTree>
    <p:extLst>
      <p:ext uri="{BB962C8B-B14F-4D97-AF65-F5344CB8AC3E}">
        <p14:creationId xmlns:p14="http://schemas.microsoft.com/office/powerpoint/2010/main" val="1941390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EEF0F5A4-A570-47E7-9FD6-F09E70BF6436}" type="datetimeFigureOut">
              <a:rPr kumimoji="1" lang="ja-JP" altLang="en-US" smtClean="0"/>
              <a:t>2024/8/29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54B5A6CE-6817-4962-A124-DF19FB9E9241}" type="slidenum">
              <a:rPr kumimoji="1" lang="ja-JP" altLang="en-US" smtClean="0"/>
              <a:t>‹#›</a:t>
            </a:fld>
            <a:endParaRPr kumimoji="1" lang="ja-JP" altLang="en-US"/>
          </a:p>
        </p:txBody>
      </p:sp>
    </p:spTree>
    <p:extLst>
      <p:ext uri="{BB962C8B-B14F-4D97-AF65-F5344CB8AC3E}">
        <p14:creationId xmlns:p14="http://schemas.microsoft.com/office/powerpoint/2010/main" val="39570704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ja-JP" altLang="en-US"/>
              <a:t>マスター タイトルの書式設定</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EF0F5A4-A570-47E7-9FD6-F09E70BF6436}" type="datetimeFigureOut">
              <a:rPr kumimoji="1" lang="ja-JP" altLang="en-US" smtClean="0"/>
              <a:t>2024/8/29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4B5A6CE-6817-4962-A124-DF19FB9E9241}" type="slidenum">
              <a:rPr kumimoji="1" lang="ja-JP" altLang="en-US" smtClean="0"/>
              <a:t>‹#›</a:t>
            </a:fld>
            <a:endParaRPr kumimoji="1" lang="ja-JP" altLang="en-US"/>
          </a:p>
        </p:txBody>
      </p:sp>
    </p:spTree>
    <p:extLst>
      <p:ext uri="{BB962C8B-B14F-4D97-AF65-F5344CB8AC3E}">
        <p14:creationId xmlns:p14="http://schemas.microsoft.com/office/powerpoint/2010/main" val="24780619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EF0F5A4-A570-47E7-9FD6-F09E70BF6436}" type="datetimeFigureOut">
              <a:rPr kumimoji="1" lang="ja-JP" altLang="en-US" smtClean="0"/>
              <a:t>2024/8/29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4B5A6CE-6817-4962-A124-DF19FB9E9241}" type="slidenum">
              <a:rPr kumimoji="1" lang="ja-JP" altLang="en-US" smtClean="0"/>
              <a:t>‹#›</a:t>
            </a:fld>
            <a:endParaRPr kumimoji="1" lang="ja-JP" altLang="en-US"/>
          </a:p>
        </p:txBody>
      </p:sp>
    </p:spTree>
    <p:extLst>
      <p:ext uri="{BB962C8B-B14F-4D97-AF65-F5344CB8AC3E}">
        <p14:creationId xmlns:p14="http://schemas.microsoft.com/office/powerpoint/2010/main" val="40510988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mt="70000"/>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EEF0F5A4-A570-47E7-9FD6-F09E70BF6436}" type="datetimeFigureOut">
              <a:rPr kumimoji="1" lang="ja-JP" altLang="en-US" smtClean="0"/>
              <a:t>2024/8/29</a:t>
            </a:fld>
            <a:endParaRPr kumimoji="1" lang="ja-JP" altLang="en-US"/>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kumimoji="1" lang="ja-JP" altLang="en-US"/>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54B5A6CE-6817-4962-A124-DF19FB9E9241}" type="slidenum">
              <a:rPr kumimoji="1" lang="ja-JP" altLang="en-US" smtClean="0"/>
              <a:t>‹#›</a:t>
            </a:fld>
            <a:endParaRPr kumimoji="1" lang="ja-JP" altLang="en-US"/>
          </a:p>
        </p:txBody>
      </p:sp>
    </p:spTree>
    <p:extLst>
      <p:ext uri="{BB962C8B-B14F-4D97-AF65-F5344CB8AC3E}">
        <p14:creationId xmlns:p14="http://schemas.microsoft.com/office/powerpoint/2010/main" val="2782004671"/>
      </p:ext>
    </p:extLst>
  </p:cSld>
  <p:clrMap bg1="lt1" tx1="dk1" bg2="lt2" tx2="dk2" accent1="accent1" accent2="accent2" accent3="accent3" accent4="accent4" accent5="accent5" accent6="accent6" hlink="hlink" folHlink="folHlink"/>
  <p:sldLayoutIdLst>
    <p:sldLayoutId id="2147483780" r:id="rId1"/>
    <p:sldLayoutId id="2147483781" r:id="rId2"/>
    <p:sldLayoutId id="2147483782" r:id="rId3"/>
    <p:sldLayoutId id="2147483783" r:id="rId4"/>
    <p:sldLayoutId id="2147483784" r:id="rId5"/>
    <p:sldLayoutId id="2147483785" r:id="rId6"/>
    <p:sldLayoutId id="2147483786" r:id="rId7"/>
    <p:sldLayoutId id="2147483787" r:id="rId8"/>
    <p:sldLayoutId id="2147483788" r:id="rId9"/>
    <p:sldLayoutId id="2147483789" r:id="rId10"/>
    <p:sldLayoutId id="2147483790" r:id="rId11"/>
    <p:sldLayoutId id="2147483791" r:id="rId12"/>
    <p:sldLayoutId id="2147483792" r:id="rId13"/>
    <p:sldLayoutId id="2147483793" r:id="rId14"/>
    <p:sldLayoutId id="2147483794" r:id="rId15"/>
    <p:sldLayoutId id="2147483795" r:id="rId16"/>
    <p:sldLayoutId id="2147483796" r:id="rId17"/>
  </p:sldLayoutIdLst>
  <p:txStyles>
    <p:titleStyle>
      <a:lvl1pPr algn="ctr" defTabSz="914400" rtl="0" eaLnBrk="1" latinLnBrk="0" hangingPunct="1">
        <a:lnSpc>
          <a:spcPct val="90000"/>
        </a:lnSpc>
        <a:spcBef>
          <a:spcPct val="0"/>
        </a:spcBef>
        <a:buNone/>
        <a:defRPr kumimoji="1"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kumimoji="1"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kumimoji="1"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kumimoji="1"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kumimoji="1"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kumimoji="1"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kumimoji="1"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kumimoji="1"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kumimoji="1"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kumimoji="1"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A51A912-6283-5257-38F3-22BF2F7ACC68}"/>
              </a:ext>
            </a:extLst>
          </p:cNvPr>
          <p:cNvSpPr>
            <a:spLocks noGrp="1"/>
          </p:cNvSpPr>
          <p:nvPr>
            <p:ph type="ctrTitle"/>
          </p:nvPr>
        </p:nvSpPr>
        <p:spPr/>
        <p:txBody>
          <a:bodyPr>
            <a:normAutofit/>
          </a:bodyPr>
          <a:lstStyle/>
          <a:p>
            <a:r>
              <a:rPr lang="ja-JP" altLang="en-US" sz="6000" b="1" dirty="0"/>
              <a:t>高齢者虐待について</a:t>
            </a:r>
            <a:endParaRPr kumimoji="1" lang="ja-JP" altLang="en-US" sz="6000" b="1" dirty="0"/>
          </a:p>
        </p:txBody>
      </p:sp>
      <p:sp>
        <p:nvSpPr>
          <p:cNvPr id="3" name="字幕 2">
            <a:extLst>
              <a:ext uri="{FF2B5EF4-FFF2-40B4-BE49-F238E27FC236}">
                <a16:creationId xmlns:a16="http://schemas.microsoft.com/office/drawing/2014/main" id="{2ABCB7C8-F079-8BC8-AD05-DD8C797A65D9}"/>
              </a:ext>
            </a:extLst>
          </p:cNvPr>
          <p:cNvSpPr>
            <a:spLocks noGrp="1"/>
          </p:cNvSpPr>
          <p:nvPr>
            <p:ph type="subTitle" idx="1"/>
          </p:nvPr>
        </p:nvSpPr>
        <p:spPr/>
        <p:txBody>
          <a:bodyPr>
            <a:normAutofit fontScale="77500" lnSpcReduction="20000"/>
          </a:bodyPr>
          <a:lstStyle/>
          <a:p>
            <a:endParaRPr kumimoji="1" lang="en-US" altLang="ja-JP" dirty="0"/>
          </a:p>
          <a:p>
            <a:endParaRPr lang="en-US" altLang="ja-JP" dirty="0"/>
          </a:p>
          <a:p>
            <a:r>
              <a:rPr lang="ja-JP" altLang="en-US" sz="3800" dirty="0">
                <a:solidFill>
                  <a:schemeClr val="tx1"/>
                </a:solidFill>
              </a:rPr>
              <a:t>訪問看護ステーションそい</a:t>
            </a:r>
            <a:endParaRPr lang="en-US" altLang="ja-JP" sz="3800" dirty="0">
              <a:solidFill>
                <a:schemeClr val="tx1"/>
              </a:solidFill>
            </a:endParaRPr>
          </a:p>
        </p:txBody>
      </p:sp>
    </p:spTree>
    <p:extLst>
      <p:ext uri="{BB962C8B-B14F-4D97-AF65-F5344CB8AC3E}">
        <p14:creationId xmlns:p14="http://schemas.microsoft.com/office/powerpoint/2010/main" val="614503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8E7F1C3-3246-AC8D-E4C5-15C432E2C5B2}"/>
              </a:ext>
            </a:extLst>
          </p:cNvPr>
          <p:cNvSpPr>
            <a:spLocks noGrp="1"/>
          </p:cNvSpPr>
          <p:nvPr>
            <p:ph type="title"/>
          </p:nvPr>
        </p:nvSpPr>
        <p:spPr>
          <a:xfrm>
            <a:off x="913775" y="710501"/>
            <a:ext cx="10364451" cy="1296975"/>
          </a:xfrm>
        </p:spPr>
        <p:txBody>
          <a:bodyPr>
            <a:normAutofit/>
          </a:bodyPr>
          <a:lstStyle/>
          <a:p>
            <a:r>
              <a:rPr kumimoji="1" lang="ja-JP" altLang="en-US" sz="5400" dirty="0"/>
              <a:t>高齢者虐待とは</a:t>
            </a:r>
          </a:p>
        </p:txBody>
      </p:sp>
      <p:sp>
        <p:nvSpPr>
          <p:cNvPr id="3" name="コンテンツ プレースホルダー 2">
            <a:extLst>
              <a:ext uri="{FF2B5EF4-FFF2-40B4-BE49-F238E27FC236}">
                <a16:creationId xmlns:a16="http://schemas.microsoft.com/office/drawing/2014/main" id="{ADF8E483-F543-E7EF-75DC-DDDF12A63C06}"/>
              </a:ext>
            </a:extLst>
          </p:cNvPr>
          <p:cNvSpPr>
            <a:spLocks noGrp="1"/>
          </p:cNvSpPr>
          <p:nvPr>
            <p:ph sz="quarter" idx="13"/>
          </p:nvPr>
        </p:nvSpPr>
        <p:spPr>
          <a:xfrm>
            <a:off x="913775" y="2619910"/>
            <a:ext cx="10243336" cy="3438417"/>
          </a:xfrm>
        </p:spPr>
        <p:txBody>
          <a:bodyPr>
            <a:normAutofit/>
          </a:bodyPr>
          <a:lstStyle/>
          <a:p>
            <a:pPr marL="0" indent="0">
              <a:buNone/>
            </a:pPr>
            <a:r>
              <a:rPr lang="ja-JP" altLang="en-US" sz="2400" dirty="0">
                <a:solidFill>
                  <a:srgbClr val="FF0000"/>
                </a:solidFill>
              </a:rPr>
              <a:t>　</a:t>
            </a:r>
            <a:r>
              <a:rPr lang="ja-JP" altLang="en-US" sz="2400" dirty="0"/>
              <a:t>超高齢社会</a:t>
            </a:r>
            <a:r>
              <a:rPr kumimoji="1" lang="ja-JP" altLang="en-US" sz="2400" dirty="0"/>
              <a:t>となった現代では、高齢者虐待が社会的な問題となっています。</a:t>
            </a:r>
            <a:endParaRPr kumimoji="1" lang="en-US" altLang="ja-JP" sz="2400" dirty="0"/>
          </a:p>
          <a:p>
            <a:pPr marL="0" indent="0">
              <a:buNone/>
            </a:pPr>
            <a:r>
              <a:rPr lang="ja-JP" altLang="en-US" sz="2400" dirty="0"/>
              <a:t>そんな中、虐待と思われる不幸な事件はあとを経たず、ニュースでもたびたび</a:t>
            </a:r>
            <a:r>
              <a:rPr kumimoji="1" lang="ja-JP" altLang="en-US" sz="2400" dirty="0"/>
              <a:t>取り上げられるようになりました。</a:t>
            </a:r>
            <a:endParaRPr kumimoji="1" lang="en-US" altLang="ja-JP" sz="2400" dirty="0"/>
          </a:p>
          <a:p>
            <a:pPr marL="0" indent="0">
              <a:buNone/>
            </a:pPr>
            <a:r>
              <a:rPr lang="ja-JP" altLang="en-US" sz="2400" dirty="0"/>
              <a:t>　虐待は、行っている者も、受けている者も被害者といえます。</a:t>
            </a:r>
            <a:endParaRPr lang="en-US" altLang="ja-JP" sz="2400" dirty="0"/>
          </a:p>
          <a:p>
            <a:pPr marL="0" indent="0">
              <a:buNone/>
            </a:pPr>
            <a:r>
              <a:rPr lang="ja-JP" altLang="en-US" sz="2400" dirty="0"/>
              <a:t>　私たちは、そういった問題の早期発見と解決への対策に取り組みます。</a:t>
            </a:r>
            <a:endParaRPr kumimoji="1" lang="ja-JP" altLang="en-US" sz="2400" dirty="0"/>
          </a:p>
        </p:txBody>
      </p:sp>
    </p:spTree>
    <p:extLst>
      <p:ext uri="{BB962C8B-B14F-4D97-AF65-F5344CB8AC3E}">
        <p14:creationId xmlns:p14="http://schemas.microsoft.com/office/powerpoint/2010/main" val="34088926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C196D96-06A2-2940-166E-561F38E712D8}"/>
              </a:ext>
            </a:extLst>
          </p:cNvPr>
          <p:cNvSpPr>
            <a:spLocks noGrp="1"/>
          </p:cNvSpPr>
          <p:nvPr>
            <p:ph type="title"/>
          </p:nvPr>
        </p:nvSpPr>
        <p:spPr/>
        <p:txBody>
          <a:bodyPr>
            <a:normAutofit/>
          </a:bodyPr>
          <a:lstStyle/>
          <a:p>
            <a:r>
              <a:rPr kumimoji="1" lang="ja-JP" altLang="en-US" sz="4800" dirty="0"/>
              <a:t>当事業所の基本的な考え</a:t>
            </a:r>
          </a:p>
        </p:txBody>
      </p:sp>
      <p:sp>
        <p:nvSpPr>
          <p:cNvPr id="3" name="コンテンツ プレースホルダー 2">
            <a:extLst>
              <a:ext uri="{FF2B5EF4-FFF2-40B4-BE49-F238E27FC236}">
                <a16:creationId xmlns:a16="http://schemas.microsoft.com/office/drawing/2014/main" id="{915BAC4A-1888-C555-9746-EF27F6B5D33D}"/>
              </a:ext>
            </a:extLst>
          </p:cNvPr>
          <p:cNvSpPr>
            <a:spLocks noGrp="1"/>
          </p:cNvSpPr>
          <p:nvPr>
            <p:ph sz="quarter" idx="13"/>
          </p:nvPr>
        </p:nvSpPr>
        <p:spPr/>
        <p:txBody>
          <a:bodyPr>
            <a:normAutofit/>
          </a:bodyPr>
          <a:lstStyle/>
          <a:p>
            <a:pPr marL="0" indent="0">
              <a:buNone/>
            </a:pPr>
            <a:r>
              <a:rPr kumimoji="1" lang="ja-JP" altLang="en-US" sz="2400" dirty="0"/>
              <a:t>「訪問看護ステーションそい」では、高齢者虐待防止法に基づき</a:t>
            </a:r>
            <a:endParaRPr kumimoji="1" lang="en-US" altLang="ja-JP" sz="2400" dirty="0"/>
          </a:p>
          <a:p>
            <a:pPr marL="0" indent="0">
              <a:buNone/>
            </a:pPr>
            <a:r>
              <a:rPr kumimoji="1" lang="ja-JP" altLang="en-US" sz="2400" b="1" dirty="0">
                <a:effectLst>
                  <a:outerShdw blurRad="38100" dist="38100" dir="2700000" algn="tl">
                    <a:srgbClr val="000000">
                      <a:alpha val="43137"/>
                    </a:srgbClr>
                  </a:outerShdw>
                </a:effectLst>
              </a:rPr>
              <a:t>　　・虐待の未然防止</a:t>
            </a:r>
            <a:endParaRPr kumimoji="1" lang="en-US" altLang="ja-JP" sz="2400" b="1" dirty="0">
              <a:effectLst>
                <a:outerShdw blurRad="38100" dist="38100" dir="2700000" algn="tl">
                  <a:srgbClr val="000000">
                    <a:alpha val="43137"/>
                  </a:srgbClr>
                </a:outerShdw>
              </a:effectLst>
            </a:endParaRPr>
          </a:p>
          <a:p>
            <a:pPr marL="0" indent="0">
              <a:buNone/>
            </a:pPr>
            <a:r>
              <a:rPr lang="ja-JP" altLang="en-US" sz="2400" b="1" dirty="0">
                <a:effectLst>
                  <a:outerShdw blurRad="38100" dist="38100" dir="2700000" algn="tl">
                    <a:srgbClr val="000000">
                      <a:alpha val="43137"/>
                    </a:srgbClr>
                  </a:outerShdw>
                </a:effectLst>
              </a:rPr>
              <a:t>　　・虐待の早期発見</a:t>
            </a:r>
            <a:endParaRPr lang="en-US" altLang="ja-JP" sz="2400" b="1" dirty="0">
              <a:effectLst>
                <a:outerShdw blurRad="38100" dist="38100" dir="2700000" algn="tl">
                  <a:srgbClr val="000000">
                    <a:alpha val="43137"/>
                  </a:srgbClr>
                </a:outerShdw>
              </a:effectLst>
            </a:endParaRPr>
          </a:p>
          <a:p>
            <a:pPr marL="0" indent="0">
              <a:buNone/>
            </a:pPr>
            <a:r>
              <a:rPr kumimoji="1" lang="ja-JP" altLang="en-US" sz="2400" b="1" dirty="0">
                <a:effectLst>
                  <a:outerShdw blurRad="38100" dist="38100" dir="2700000" algn="tl">
                    <a:srgbClr val="000000">
                      <a:alpha val="43137"/>
                    </a:srgbClr>
                  </a:outerShdw>
                </a:effectLst>
              </a:rPr>
              <a:t>　　・虐待への迅速かつ適切な対応</a:t>
            </a:r>
            <a:endParaRPr kumimoji="1" lang="en-US" altLang="ja-JP" sz="2400" b="1" dirty="0">
              <a:effectLst>
                <a:outerShdw blurRad="38100" dist="38100" dir="2700000" algn="tl">
                  <a:srgbClr val="000000">
                    <a:alpha val="43137"/>
                  </a:srgbClr>
                </a:outerShdw>
              </a:effectLst>
            </a:endParaRPr>
          </a:p>
          <a:p>
            <a:pPr marL="0" indent="0">
              <a:buNone/>
            </a:pPr>
            <a:r>
              <a:rPr lang="ja-JP" altLang="en-US" sz="2400" dirty="0"/>
              <a:t>を徹底するため、すべての職員が本指針を遵守して業務にあたります</a:t>
            </a:r>
            <a:endParaRPr kumimoji="1" lang="ja-JP" altLang="en-US" sz="2400" dirty="0"/>
          </a:p>
        </p:txBody>
      </p:sp>
    </p:spTree>
    <p:extLst>
      <p:ext uri="{BB962C8B-B14F-4D97-AF65-F5344CB8AC3E}">
        <p14:creationId xmlns:p14="http://schemas.microsoft.com/office/powerpoint/2010/main" val="42900583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2ED35B3-D58C-71E0-720A-B43E80FF7DBE}"/>
              </a:ext>
            </a:extLst>
          </p:cNvPr>
          <p:cNvSpPr>
            <a:spLocks noGrp="1"/>
          </p:cNvSpPr>
          <p:nvPr>
            <p:ph type="title"/>
          </p:nvPr>
        </p:nvSpPr>
        <p:spPr>
          <a:xfrm>
            <a:off x="987347" y="0"/>
            <a:ext cx="10364451" cy="1596177"/>
          </a:xfrm>
        </p:spPr>
        <p:txBody>
          <a:bodyPr>
            <a:normAutofit/>
          </a:bodyPr>
          <a:lstStyle/>
          <a:p>
            <a:r>
              <a:rPr kumimoji="1" lang="ja-JP" altLang="en-US" sz="5400" dirty="0"/>
              <a:t>虐待の定義</a:t>
            </a:r>
          </a:p>
        </p:txBody>
      </p:sp>
      <p:sp>
        <p:nvSpPr>
          <p:cNvPr id="3" name="コンテンツ プレースホルダー 2">
            <a:extLst>
              <a:ext uri="{FF2B5EF4-FFF2-40B4-BE49-F238E27FC236}">
                <a16:creationId xmlns:a16="http://schemas.microsoft.com/office/drawing/2014/main" id="{69F2BD90-85E2-C145-FA69-34DD120D14CE}"/>
              </a:ext>
            </a:extLst>
          </p:cNvPr>
          <p:cNvSpPr>
            <a:spLocks noGrp="1"/>
          </p:cNvSpPr>
          <p:nvPr>
            <p:ph sz="quarter" idx="13"/>
          </p:nvPr>
        </p:nvSpPr>
        <p:spPr>
          <a:xfrm>
            <a:off x="1324303" y="1147892"/>
            <a:ext cx="9880350" cy="5431583"/>
          </a:xfrm>
        </p:spPr>
        <p:txBody>
          <a:bodyPr>
            <a:normAutofit fontScale="92500"/>
          </a:bodyPr>
          <a:lstStyle/>
          <a:p>
            <a:pPr marL="0" indent="0">
              <a:buNone/>
            </a:pPr>
            <a:r>
              <a:rPr kumimoji="1" lang="ja-JP" altLang="en-US" sz="2400" b="1" dirty="0"/>
              <a:t>①</a:t>
            </a:r>
            <a:r>
              <a:rPr kumimoji="1" lang="ja-JP" altLang="en-US" sz="2400" b="1" u="sng" dirty="0">
                <a:effectLst>
                  <a:outerShdw blurRad="38100" dist="38100" dir="2700000" algn="tl">
                    <a:srgbClr val="000000">
                      <a:alpha val="43137"/>
                    </a:srgbClr>
                  </a:outerShdw>
                </a:effectLst>
              </a:rPr>
              <a:t>身体的虐待</a:t>
            </a:r>
            <a:r>
              <a:rPr kumimoji="1" lang="ja-JP" altLang="en-US" sz="2400" dirty="0">
                <a:effectLst>
                  <a:outerShdw blurRad="38100" dist="38100" dir="2700000" algn="tl">
                    <a:srgbClr val="000000">
                      <a:alpha val="43137"/>
                    </a:srgbClr>
                  </a:outerShdw>
                </a:effectLst>
              </a:rPr>
              <a:t>　</a:t>
            </a:r>
            <a:endParaRPr kumimoji="1" lang="en-US" altLang="ja-JP" sz="2400" dirty="0">
              <a:effectLst>
                <a:outerShdw blurRad="38100" dist="38100" dir="2700000" algn="tl">
                  <a:srgbClr val="000000">
                    <a:alpha val="43137"/>
                  </a:srgbClr>
                </a:outerShdw>
              </a:effectLst>
            </a:endParaRPr>
          </a:p>
          <a:p>
            <a:pPr marL="0" indent="0">
              <a:buNone/>
            </a:pPr>
            <a:r>
              <a:rPr lang="ja-JP" altLang="en-US" sz="2400" dirty="0"/>
              <a:t>　　</a:t>
            </a:r>
            <a:r>
              <a:rPr lang="ja-JP" altLang="en-US" sz="1800" dirty="0"/>
              <a:t>利用者の身体に外傷が生じる、または生じる可能性のある暴力を加えること</a:t>
            </a:r>
            <a:endParaRPr lang="en-US" altLang="ja-JP" sz="1800" dirty="0"/>
          </a:p>
          <a:p>
            <a:pPr marL="0" indent="0">
              <a:buNone/>
            </a:pPr>
            <a:r>
              <a:rPr lang="ja-JP" altLang="en-US" sz="1800" dirty="0"/>
              <a:t>　　　または正当な理由なく利用者の身体を拘束すること</a:t>
            </a:r>
            <a:endParaRPr lang="en-US" altLang="ja-JP" sz="1800" dirty="0"/>
          </a:p>
          <a:p>
            <a:pPr marL="0" indent="0">
              <a:buNone/>
            </a:pPr>
            <a:r>
              <a:rPr lang="ja-JP" altLang="en-US" sz="2400" b="1" dirty="0"/>
              <a:t>②</a:t>
            </a:r>
            <a:r>
              <a:rPr lang="ja-JP" altLang="en-US" sz="2400" b="1" u="sng" dirty="0">
                <a:effectLst>
                  <a:outerShdw blurRad="38100" dist="38100" dir="2700000" algn="tl">
                    <a:srgbClr val="000000">
                      <a:alpha val="43137"/>
                    </a:srgbClr>
                  </a:outerShdw>
                </a:effectLst>
              </a:rPr>
              <a:t>介護放棄</a:t>
            </a:r>
            <a:r>
              <a:rPr lang="en-US" altLang="ja-JP" sz="2400" b="1" u="sng" dirty="0">
                <a:effectLst>
                  <a:outerShdw blurRad="38100" dist="38100" dir="2700000" algn="tl">
                    <a:srgbClr val="000000">
                      <a:alpha val="43137"/>
                    </a:srgbClr>
                  </a:outerShdw>
                </a:effectLst>
              </a:rPr>
              <a:t>(</a:t>
            </a:r>
            <a:r>
              <a:rPr lang="ja-JP" altLang="en-US" sz="2400" b="1" u="sng" dirty="0">
                <a:effectLst>
                  <a:outerShdw blurRad="38100" dist="38100" dir="2700000" algn="tl">
                    <a:srgbClr val="000000">
                      <a:alpha val="43137"/>
                    </a:srgbClr>
                  </a:outerShdw>
                </a:effectLst>
              </a:rPr>
              <a:t>ネグレクト</a:t>
            </a:r>
            <a:r>
              <a:rPr lang="en-US" altLang="ja-JP" sz="2400" b="1" u="sng" dirty="0">
                <a:effectLst>
                  <a:outerShdw blurRad="38100" dist="38100" dir="2700000" algn="tl">
                    <a:srgbClr val="000000">
                      <a:alpha val="43137"/>
                    </a:srgbClr>
                  </a:outerShdw>
                </a:effectLst>
              </a:rPr>
              <a:t>)</a:t>
            </a:r>
          </a:p>
          <a:p>
            <a:pPr marL="0" indent="0">
              <a:buNone/>
            </a:pPr>
            <a:r>
              <a:rPr lang="ja-JP" altLang="en-US" sz="1800" dirty="0"/>
              <a:t>　　　衰弱させるような著しい減食、長時間の放置、利用者を擁護すべき職務上の義務を著しく怠ること</a:t>
            </a:r>
            <a:endParaRPr lang="en-US" altLang="ja-JP" sz="1800" dirty="0"/>
          </a:p>
          <a:p>
            <a:pPr marL="0" indent="0">
              <a:buNone/>
            </a:pPr>
            <a:r>
              <a:rPr lang="ja-JP" altLang="en-US" sz="2400" b="1" dirty="0"/>
              <a:t>③</a:t>
            </a:r>
            <a:r>
              <a:rPr lang="ja-JP" altLang="en-US" sz="2400" b="1" u="sng" dirty="0">
                <a:effectLst>
                  <a:outerShdw blurRad="38100" dist="38100" dir="2700000" algn="tl">
                    <a:srgbClr val="000000">
                      <a:alpha val="43137"/>
                    </a:srgbClr>
                  </a:outerShdw>
                </a:effectLst>
              </a:rPr>
              <a:t>心理的虐待</a:t>
            </a:r>
            <a:endParaRPr lang="en-US" altLang="ja-JP" sz="2400" b="1" u="sng" dirty="0">
              <a:effectLst>
                <a:outerShdw blurRad="38100" dist="38100" dir="2700000" algn="tl">
                  <a:srgbClr val="000000">
                    <a:alpha val="43137"/>
                  </a:srgbClr>
                </a:outerShdw>
              </a:effectLst>
            </a:endParaRPr>
          </a:p>
          <a:p>
            <a:pPr marL="0" indent="0">
              <a:buNone/>
            </a:pPr>
            <a:r>
              <a:rPr lang="ja-JP" altLang="en-US" sz="1800" dirty="0"/>
              <a:t>　　　激しい暴言、著しく拒否的な対応、不当な差別的言動、著しい心理的外傷を与える言動を行なうこと</a:t>
            </a:r>
            <a:endParaRPr lang="en-US" altLang="ja-JP" sz="1800" dirty="0"/>
          </a:p>
          <a:p>
            <a:pPr marL="0" indent="0">
              <a:buNone/>
            </a:pPr>
            <a:r>
              <a:rPr lang="ja-JP" altLang="en-US" sz="2400" b="1" dirty="0"/>
              <a:t>④</a:t>
            </a:r>
            <a:r>
              <a:rPr lang="ja-JP" altLang="en-US" sz="2400" b="1" u="sng" dirty="0">
                <a:effectLst>
                  <a:outerShdw blurRad="38100" dist="38100" dir="2700000" algn="tl">
                    <a:srgbClr val="000000">
                      <a:alpha val="43137"/>
                    </a:srgbClr>
                  </a:outerShdw>
                </a:effectLst>
              </a:rPr>
              <a:t>性的虐待</a:t>
            </a:r>
            <a:endParaRPr lang="en-US" altLang="ja-JP" sz="2400" b="1" u="sng" dirty="0">
              <a:effectLst>
                <a:outerShdw blurRad="38100" dist="38100" dir="2700000" algn="tl">
                  <a:srgbClr val="000000">
                    <a:alpha val="43137"/>
                  </a:srgbClr>
                </a:outerShdw>
              </a:effectLst>
            </a:endParaRPr>
          </a:p>
          <a:p>
            <a:pPr marL="0" indent="0">
              <a:buNone/>
            </a:pPr>
            <a:r>
              <a:rPr lang="ja-JP" altLang="en-US" sz="1800" dirty="0"/>
              <a:t>　　　利用者にわいせつな行為をする事、または利用者にわいせつな行為をさせること</a:t>
            </a:r>
            <a:endParaRPr lang="en-US" altLang="ja-JP" sz="1800" dirty="0"/>
          </a:p>
          <a:p>
            <a:pPr marL="0" indent="0">
              <a:buNone/>
            </a:pPr>
            <a:r>
              <a:rPr lang="ja-JP" altLang="en-US" sz="2400" b="1" dirty="0"/>
              <a:t>⑤</a:t>
            </a:r>
            <a:r>
              <a:rPr lang="ja-JP" altLang="en-US" sz="2400" b="1" u="sng" dirty="0">
                <a:effectLst>
                  <a:outerShdw blurRad="38100" dist="38100" dir="2700000" algn="tl">
                    <a:srgbClr val="000000">
                      <a:alpha val="43137"/>
                    </a:srgbClr>
                  </a:outerShdw>
                </a:effectLst>
              </a:rPr>
              <a:t>経済的虐待</a:t>
            </a:r>
            <a:endParaRPr lang="en-US" altLang="ja-JP" sz="2400" b="1" u="sng" dirty="0">
              <a:effectLst>
                <a:outerShdw blurRad="38100" dist="38100" dir="2700000" algn="tl">
                  <a:srgbClr val="000000">
                    <a:alpha val="43137"/>
                  </a:srgbClr>
                </a:outerShdw>
              </a:effectLst>
            </a:endParaRPr>
          </a:p>
          <a:p>
            <a:pPr marL="0" indent="0">
              <a:buNone/>
            </a:pPr>
            <a:r>
              <a:rPr lang="ja-JP" altLang="en-US" sz="1800" dirty="0"/>
              <a:t>　　　利用者の財産を不要に処分すること、利用者から不当に財産上の利益を得ること</a:t>
            </a:r>
            <a:endParaRPr lang="en-US" altLang="ja-JP" sz="1800" dirty="0"/>
          </a:p>
          <a:p>
            <a:pPr marL="0" indent="0">
              <a:buNone/>
            </a:pPr>
            <a:endParaRPr lang="en-US" altLang="ja-JP" sz="2400" dirty="0"/>
          </a:p>
          <a:p>
            <a:pPr marL="0" indent="0">
              <a:buNone/>
            </a:pPr>
            <a:endParaRPr lang="en-US" altLang="ja-JP" sz="2400" b="1" dirty="0"/>
          </a:p>
          <a:p>
            <a:pPr marL="0" indent="0">
              <a:buNone/>
            </a:pPr>
            <a:endParaRPr lang="en-US" altLang="ja-JP" sz="2400" b="1" u="sng" dirty="0"/>
          </a:p>
          <a:p>
            <a:pPr marL="0" indent="0">
              <a:buNone/>
            </a:pPr>
            <a:endParaRPr lang="en-US" altLang="ja-JP" sz="1800" dirty="0"/>
          </a:p>
        </p:txBody>
      </p:sp>
    </p:spTree>
    <p:extLst>
      <p:ext uri="{BB962C8B-B14F-4D97-AF65-F5344CB8AC3E}">
        <p14:creationId xmlns:p14="http://schemas.microsoft.com/office/powerpoint/2010/main" val="41341329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07438C7-532A-F297-4492-84DB3249D4F5}"/>
              </a:ext>
            </a:extLst>
          </p:cNvPr>
          <p:cNvSpPr>
            <a:spLocks noGrp="1"/>
          </p:cNvSpPr>
          <p:nvPr>
            <p:ph type="title"/>
          </p:nvPr>
        </p:nvSpPr>
        <p:spPr/>
        <p:txBody>
          <a:bodyPr>
            <a:normAutofit/>
          </a:bodyPr>
          <a:lstStyle/>
          <a:p>
            <a:r>
              <a:rPr kumimoji="1" lang="ja-JP" altLang="en-US" sz="4800" dirty="0"/>
              <a:t>虐待防止委員会および職員研修</a:t>
            </a:r>
          </a:p>
        </p:txBody>
      </p:sp>
      <p:sp>
        <p:nvSpPr>
          <p:cNvPr id="3" name="コンテンツ プレースホルダー 2">
            <a:extLst>
              <a:ext uri="{FF2B5EF4-FFF2-40B4-BE49-F238E27FC236}">
                <a16:creationId xmlns:a16="http://schemas.microsoft.com/office/drawing/2014/main" id="{D8F68B8A-F1D5-4C06-BFE5-47E3FE1EFB34}"/>
              </a:ext>
            </a:extLst>
          </p:cNvPr>
          <p:cNvSpPr>
            <a:spLocks noGrp="1"/>
          </p:cNvSpPr>
          <p:nvPr>
            <p:ph sz="quarter" idx="13"/>
          </p:nvPr>
        </p:nvSpPr>
        <p:spPr>
          <a:xfrm>
            <a:off x="913150" y="2578819"/>
            <a:ext cx="10364451" cy="3660664"/>
          </a:xfrm>
        </p:spPr>
        <p:txBody>
          <a:bodyPr>
            <a:normAutofit/>
          </a:bodyPr>
          <a:lstStyle/>
          <a:p>
            <a:pPr marL="0" indent="0">
              <a:buNone/>
            </a:pPr>
            <a:r>
              <a:rPr lang="ja-JP" altLang="en-US" sz="2400" dirty="0"/>
              <a:t>　当事業所は、虐待の防止及び早期発見を目的とし「虐待防止委員会」を</a:t>
            </a:r>
            <a:r>
              <a:rPr kumimoji="1" lang="ja-JP" altLang="en-US" sz="2400" dirty="0"/>
              <a:t>設置しています。</a:t>
            </a:r>
            <a:endParaRPr kumimoji="1" lang="en-US" altLang="ja-JP" sz="2400" dirty="0"/>
          </a:p>
          <a:p>
            <a:pPr marL="0" indent="0">
              <a:buNone/>
            </a:pPr>
            <a:r>
              <a:rPr kumimoji="1" lang="ja-JP" altLang="en-US" sz="2400" dirty="0"/>
              <a:t>　管理者である所長を責任者とし、月</a:t>
            </a:r>
            <a:r>
              <a:rPr kumimoji="1" lang="en-US" altLang="ja-JP" sz="2400" dirty="0"/>
              <a:t>1</a:t>
            </a:r>
            <a:r>
              <a:rPr kumimoji="1" lang="ja-JP" altLang="en-US" sz="2400" dirty="0"/>
              <a:t>回ステーション内で虐待に関する</a:t>
            </a:r>
            <a:r>
              <a:rPr lang="ja-JP" altLang="en-US" sz="2400" dirty="0"/>
              <a:t>話し合いを行います。</a:t>
            </a:r>
            <a:endParaRPr lang="en-US" altLang="ja-JP" sz="2400" dirty="0"/>
          </a:p>
          <a:p>
            <a:pPr marL="0" indent="0">
              <a:buNone/>
            </a:pPr>
            <a:r>
              <a:rPr lang="ja-JP" altLang="en-US" sz="2400" dirty="0"/>
              <a:t>　また虐待防止、早期発見のための職員研修を行っています。</a:t>
            </a:r>
            <a:endParaRPr lang="en-US" altLang="ja-JP" sz="2400" dirty="0"/>
          </a:p>
          <a:p>
            <a:pPr marL="0" indent="0">
              <a:buNone/>
            </a:pPr>
            <a:r>
              <a:rPr lang="ja-JP" altLang="en-US" sz="2400" dirty="0"/>
              <a:t>　研修では高齢者虐待防止マニュアルを講読し適切な知識をもって本指針に基づき虐待防止に取り組みます。</a:t>
            </a:r>
            <a:endParaRPr lang="en-US" altLang="ja-JP" sz="2400" dirty="0"/>
          </a:p>
          <a:p>
            <a:pPr marL="0" indent="0">
              <a:buNone/>
            </a:pPr>
            <a:endParaRPr lang="en-US" altLang="ja-JP" dirty="0"/>
          </a:p>
          <a:p>
            <a:pPr marL="0" indent="0">
              <a:buNone/>
            </a:pPr>
            <a:endParaRPr lang="en-US" altLang="ja-JP" dirty="0"/>
          </a:p>
        </p:txBody>
      </p:sp>
    </p:spTree>
    <p:extLst>
      <p:ext uri="{BB962C8B-B14F-4D97-AF65-F5344CB8AC3E}">
        <p14:creationId xmlns:p14="http://schemas.microsoft.com/office/powerpoint/2010/main" val="40419041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E7BB4C5-4C78-6A58-3D1A-E1FA17A0A8D3}"/>
              </a:ext>
            </a:extLst>
          </p:cNvPr>
          <p:cNvSpPr>
            <a:spLocks noGrp="1"/>
          </p:cNvSpPr>
          <p:nvPr>
            <p:ph type="title"/>
          </p:nvPr>
        </p:nvSpPr>
        <p:spPr>
          <a:xfrm>
            <a:off x="913774" y="0"/>
            <a:ext cx="10364451" cy="1596177"/>
          </a:xfrm>
        </p:spPr>
        <p:txBody>
          <a:bodyPr>
            <a:normAutofit/>
          </a:bodyPr>
          <a:lstStyle/>
          <a:p>
            <a:r>
              <a:rPr kumimoji="1" lang="ja-JP" altLang="en-US" sz="4800" dirty="0"/>
              <a:t>虐待発生時の対応</a:t>
            </a:r>
          </a:p>
        </p:txBody>
      </p:sp>
      <p:sp>
        <p:nvSpPr>
          <p:cNvPr id="3" name="コンテンツ プレースホルダー 2">
            <a:extLst>
              <a:ext uri="{FF2B5EF4-FFF2-40B4-BE49-F238E27FC236}">
                <a16:creationId xmlns:a16="http://schemas.microsoft.com/office/drawing/2014/main" id="{20CBBEC3-6AC4-5B4A-D4EE-A5EE8AFC439C}"/>
              </a:ext>
            </a:extLst>
          </p:cNvPr>
          <p:cNvSpPr>
            <a:spLocks noGrp="1"/>
          </p:cNvSpPr>
          <p:nvPr>
            <p:ph sz="quarter" idx="13"/>
          </p:nvPr>
        </p:nvSpPr>
        <p:spPr>
          <a:xfrm>
            <a:off x="575353" y="1500027"/>
            <a:ext cx="11054993" cy="5357973"/>
          </a:xfrm>
        </p:spPr>
        <p:txBody>
          <a:bodyPr>
            <a:normAutofit/>
          </a:bodyPr>
          <a:lstStyle/>
          <a:p>
            <a:pPr marL="0" indent="0">
              <a:buNone/>
            </a:pPr>
            <a:r>
              <a:rPr lang="ja-JP" altLang="en-US" sz="2800" dirty="0">
                <a:effectLst>
                  <a:outerShdw blurRad="38100" dist="38100" dir="2700000" algn="tl">
                    <a:srgbClr val="000000">
                      <a:alpha val="43137"/>
                    </a:srgbClr>
                  </a:outerShdw>
                </a:effectLst>
              </a:rPr>
              <a:t>　私たちは、虐待を発見した場合には市町村に報告する義務があります。</a:t>
            </a:r>
            <a:endParaRPr lang="en-US" altLang="ja-JP" sz="2800" dirty="0">
              <a:effectLst>
                <a:outerShdw blurRad="38100" dist="38100" dir="2700000" algn="tl">
                  <a:srgbClr val="000000">
                    <a:alpha val="43137"/>
                  </a:srgbClr>
                </a:outerShdw>
              </a:effectLst>
            </a:endParaRPr>
          </a:p>
          <a:p>
            <a:pPr marL="0" indent="0">
              <a:buNone/>
            </a:pPr>
            <a:r>
              <a:rPr lang="ja-JP" altLang="en-US" sz="2400" dirty="0"/>
              <a:t>　</a:t>
            </a:r>
            <a:r>
              <a:rPr lang="ja-JP" altLang="en-US" sz="2800" dirty="0"/>
              <a:t>そのため虐待が発生した場合には速やかに市町村へ報告し、その要因の除去に努めます。</a:t>
            </a:r>
            <a:endParaRPr lang="en-US" altLang="ja-JP" sz="2800" dirty="0"/>
          </a:p>
          <a:p>
            <a:pPr marL="0" indent="0">
              <a:buNone/>
            </a:pPr>
            <a:r>
              <a:rPr lang="ja-JP" altLang="en-US" sz="2800" dirty="0"/>
              <a:t>　事実確認の結果、虐待者が職員であった場合は、役職位等の如何を問わず、厳正に対処します。</a:t>
            </a:r>
            <a:endParaRPr lang="en-US" altLang="ja-JP" sz="2800" dirty="0"/>
          </a:p>
          <a:p>
            <a:pPr marL="0" indent="0">
              <a:buNone/>
            </a:pPr>
            <a:r>
              <a:rPr lang="ja-JP" altLang="en-US" sz="2800" dirty="0"/>
              <a:t>　緊急性の高い事案が発生した場合には市町村、警察等の協力を仰ぎ、被虐待者の権利と生命の保全を最優先します。</a:t>
            </a:r>
            <a:endParaRPr lang="en-US" altLang="ja-JP" sz="2800" dirty="0"/>
          </a:p>
        </p:txBody>
      </p:sp>
    </p:spTree>
    <p:extLst>
      <p:ext uri="{BB962C8B-B14F-4D97-AF65-F5344CB8AC3E}">
        <p14:creationId xmlns:p14="http://schemas.microsoft.com/office/powerpoint/2010/main" val="36527378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03B895D-C376-55B6-CE5A-1B5A2A1E719C}"/>
              </a:ext>
            </a:extLst>
          </p:cNvPr>
          <p:cNvSpPr>
            <a:spLocks noGrp="1"/>
          </p:cNvSpPr>
          <p:nvPr>
            <p:ph type="title"/>
          </p:nvPr>
        </p:nvSpPr>
        <p:spPr>
          <a:xfrm>
            <a:off x="920124" y="692181"/>
            <a:ext cx="10351752" cy="2736819"/>
          </a:xfrm>
        </p:spPr>
        <p:txBody>
          <a:bodyPr>
            <a:normAutofit/>
          </a:bodyPr>
          <a:lstStyle/>
          <a:p>
            <a:br>
              <a:rPr kumimoji="1" lang="en-US" altLang="ja-JP" sz="3600" dirty="0"/>
            </a:br>
            <a:r>
              <a:rPr kumimoji="1" lang="ja-JP" altLang="en-US" sz="3600" dirty="0"/>
              <a:t>利用者様はいつでも本指針を閲覧することができ</a:t>
            </a:r>
            <a:br>
              <a:rPr kumimoji="1" lang="en-US" altLang="ja-JP" sz="3600" dirty="0"/>
            </a:br>
            <a:r>
              <a:rPr kumimoji="1" lang="ja-JP" altLang="en-US" sz="3600" dirty="0"/>
              <a:t>事業所内でもいつでも閲覧が可能な状態とします</a:t>
            </a:r>
          </a:p>
        </p:txBody>
      </p:sp>
      <p:sp>
        <p:nvSpPr>
          <p:cNvPr id="3" name="テキスト プレースホルダー 2">
            <a:extLst>
              <a:ext uri="{FF2B5EF4-FFF2-40B4-BE49-F238E27FC236}">
                <a16:creationId xmlns:a16="http://schemas.microsoft.com/office/drawing/2014/main" id="{790F9703-4DFC-DEE5-EBC1-7BFFD01F0316}"/>
              </a:ext>
            </a:extLst>
          </p:cNvPr>
          <p:cNvSpPr>
            <a:spLocks noGrp="1"/>
          </p:cNvSpPr>
          <p:nvPr>
            <p:ph type="body" idx="1"/>
          </p:nvPr>
        </p:nvSpPr>
        <p:spPr>
          <a:xfrm>
            <a:off x="920124" y="4065081"/>
            <a:ext cx="10351752" cy="1368183"/>
          </a:xfrm>
        </p:spPr>
        <p:txBody>
          <a:bodyPr>
            <a:normAutofit lnSpcReduction="10000"/>
          </a:bodyPr>
          <a:lstStyle/>
          <a:p>
            <a:pPr algn="r"/>
            <a:endParaRPr kumimoji="1" lang="en-US" altLang="ja-JP" dirty="0"/>
          </a:p>
          <a:p>
            <a:pPr algn="r"/>
            <a:endParaRPr lang="en-US" altLang="ja-JP" dirty="0"/>
          </a:p>
          <a:p>
            <a:pPr algn="r"/>
            <a:r>
              <a:rPr kumimoji="1" lang="ja-JP" altLang="en-US" dirty="0"/>
              <a:t>本指針は令和</a:t>
            </a:r>
            <a:r>
              <a:rPr kumimoji="1" lang="en-US" altLang="ja-JP" dirty="0"/>
              <a:t>6</a:t>
            </a:r>
            <a:r>
              <a:rPr kumimoji="1" lang="ja-JP" altLang="en-US" dirty="0"/>
              <a:t>年　</a:t>
            </a:r>
            <a:r>
              <a:rPr kumimoji="1" lang="en-US" altLang="ja-JP" dirty="0"/>
              <a:t>6</a:t>
            </a:r>
            <a:r>
              <a:rPr kumimoji="1" lang="ja-JP" altLang="en-US" dirty="0"/>
              <a:t>月　</a:t>
            </a:r>
            <a:r>
              <a:rPr kumimoji="1" lang="en-US" altLang="ja-JP" dirty="0"/>
              <a:t>1</a:t>
            </a:r>
            <a:r>
              <a:rPr kumimoji="1" lang="ja-JP" altLang="en-US" dirty="0"/>
              <a:t>日から施行</a:t>
            </a:r>
          </a:p>
        </p:txBody>
      </p:sp>
    </p:spTree>
    <p:extLst>
      <p:ext uri="{BB962C8B-B14F-4D97-AF65-F5344CB8AC3E}">
        <p14:creationId xmlns:p14="http://schemas.microsoft.com/office/powerpoint/2010/main" val="2404156111"/>
      </p:ext>
    </p:extLst>
  </p:cSld>
  <p:clrMapOvr>
    <a:masterClrMapping/>
  </p:clrMapOvr>
</p:sld>
</file>

<file path=ppt/theme/theme1.xml><?xml version="1.0" encoding="utf-8"?>
<a:theme xmlns:a="http://schemas.openxmlformats.org/drawingml/2006/main" name="しずく">
  <a:themeElements>
    <a:clrScheme name="しずく">
      <a:dk1>
        <a:sysClr val="windowText" lastClr="000000"/>
      </a:dk1>
      <a:lt1>
        <a:sysClr val="window" lastClr="FFFFFF"/>
      </a:lt1>
      <a:dk2>
        <a:srgbClr val="1C647B"/>
      </a:dk2>
      <a:lt2>
        <a:srgbClr val="98B7D3"/>
      </a:lt2>
      <a:accent1>
        <a:srgbClr val="274FA4"/>
      </a:accent1>
      <a:accent2>
        <a:srgbClr val="48A8D0"/>
      </a:accent2>
      <a:accent3>
        <a:srgbClr val="53B18F"/>
      </a:accent3>
      <a:accent4>
        <a:srgbClr val="D78D38"/>
      </a:accent4>
      <a:accent5>
        <a:srgbClr val="BA3F51"/>
      </a:accent5>
      <a:accent6>
        <a:srgbClr val="AE52D9"/>
      </a:accent6>
      <a:hlink>
        <a:srgbClr val="2AA2DA"/>
      </a:hlink>
      <a:folHlink>
        <a:srgbClr val="76A3B8"/>
      </a:folHlink>
    </a:clrScheme>
    <a:fontScheme name="しずく">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しずく">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92000"/>
                <a:satMod val="180000"/>
                <a:lumMod val="114000"/>
              </a:schemeClr>
            </a:gs>
            <a:gs pos="100000">
              <a:schemeClr val="phClr">
                <a:shade val="92000"/>
                <a:satMod val="170000"/>
                <a:lumMod val="96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DEB094D4-7FD8-4F86-93D5-B0F1341EF586}"/>
    </a:ext>
  </a:extLst>
</a:theme>
</file>

<file path=docProps/app.xml><?xml version="1.0" encoding="utf-8"?>
<Properties xmlns="http://schemas.openxmlformats.org/officeDocument/2006/extended-properties" xmlns:vt="http://schemas.openxmlformats.org/officeDocument/2006/docPropsVTypes">
  <Template>TM04033925[[fn=しずく]]</Template>
  <TotalTime>106</TotalTime>
  <Words>523</Words>
  <Application>Microsoft Office PowerPoint</Application>
  <PresentationFormat>ワイド画面</PresentationFormat>
  <Paragraphs>43</Paragraphs>
  <Slides>7</Slides>
  <Notes>0</Notes>
  <HiddenSlides>0</HiddenSlides>
  <MMClips>0</MMClips>
  <ScaleCrop>false</ScaleCrop>
  <HeadingPairs>
    <vt:vector size="6" baseType="variant">
      <vt:variant>
        <vt:lpstr>使用されているフォント</vt:lpstr>
      </vt:variant>
      <vt:variant>
        <vt:i4>2</vt:i4>
      </vt:variant>
      <vt:variant>
        <vt:lpstr>テーマ</vt:lpstr>
      </vt:variant>
      <vt:variant>
        <vt:i4>1</vt:i4>
      </vt:variant>
      <vt:variant>
        <vt:lpstr>スライド タイトル</vt:lpstr>
      </vt:variant>
      <vt:variant>
        <vt:i4>7</vt:i4>
      </vt:variant>
    </vt:vector>
  </HeadingPairs>
  <TitlesOfParts>
    <vt:vector size="10" baseType="lpstr">
      <vt:lpstr>Arial</vt:lpstr>
      <vt:lpstr>Tw Cen MT</vt:lpstr>
      <vt:lpstr>しずく</vt:lpstr>
      <vt:lpstr>高齢者虐待について</vt:lpstr>
      <vt:lpstr>高齢者虐待とは</vt:lpstr>
      <vt:lpstr>当事業所の基本的な考え</vt:lpstr>
      <vt:lpstr>虐待の定義</vt:lpstr>
      <vt:lpstr>虐待防止委員会および職員研修</vt:lpstr>
      <vt:lpstr>虐待発生時の対応</vt:lpstr>
      <vt:lpstr> 利用者様はいつでも本指針を閲覧することができ 事業所内でもいつでも閲覧が可能な状態とします</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佳代子 三﨑</dc:creator>
  <cp:lastModifiedBy>佳代子 三﨑</cp:lastModifiedBy>
  <cp:revision>9</cp:revision>
  <dcterms:created xsi:type="dcterms:W3CDTF">2024-08-22T04:16:47Z</dcterms:created>
  <dcterms:modified xsi:type="dcterms:W3CDTF">2024-08-29T08:53:16Z</dcterms:modified>
</cp:coreProperties>
</file>